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7" d="100"/>
          <a:sy n="97" d="100"/>
        </p:scale>
        <p:origin x="494" y="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3778F-CD8B-B197-8A35-3898AE46F9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0C3F49-07D6-2651-D488-4439711F84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5EBB0-3D9C-68D9-C724-B8A344438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9A042-23C4-227B-5463-E6809ABE0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EA7541-0FBE-BD86-A47B-C410FFC8E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0551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A2716-BEAE-BE67-DD6E-9C8A95F6A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E28C1-DFDE-DAA5-27DF-9BA4DE069E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015195-3A7C-DEE1-FEB7-5E4FC6CF7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85A4E-AAA7-598F-C099-BFB791B82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BAFD5B-56D0-B21A-674F-AD59A1C63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335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F5C43D-B281-AF06-831F-7348A27D68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602B52-FE6F-6F88-9B49-8822DBD204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23A0D-7ADB-9C64-8C73-DCE751F53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57B61-7A59-455D-9B6D-2807CE2A9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DD5E2E-EA2A-B320-8657-AD82A2602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95843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E091B-7225-80AB-669A-B43FF9303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7A0C7-244E-0958-7F75-AFDABE855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DA322-16A0-7C39-12D1-423AA70D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FE6D7-4CCE-AACE-6CFA-1FC036FA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C7A01-0EB3-7B7A-BE32-20702F7B4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017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EF64B-C7A8-5057-9131-70FD7B355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65BA8-7074-F5C3-BECB-4544CDD036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FEBD0-3EEB-B7D8-A4A4-93FA29E81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35C32-F696-D8B3-E893-285F9D1DE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FBB1E-C446-BA29-12E3-F621B652C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91462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1E78D-A1E4-A577-E3EF-781F4545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D3A4F-22C6-F43B-E46D-3ADE3AAB5D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E15EDF-D303-F5D5-2A73-A6D5C6C86F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120424-8049-290F-4CAE-8DC10B06B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F75834-21EC-65F3-0D76-6BE9065D9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60C049-F3AC-674F-EF90-7B1F3EE38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3786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D8EA0-0964-BF57-178D-D06ED7201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B3A487-5615-7F55-79E4-D20832D3E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92B91-0D93-4992-733B-5C4C5544A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C43522-819C-AD98-0DDE-216F11DC9B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D1CB03-B108-459C-52AE-8BCBF7A50D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603B82-B132-6D99-FD03-6F4AD3C26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68DC63-B8F4-4FB9-7D1A-018F76F11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1340CC-DA34-E36B-59BB-013460BBB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0160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B67F4-FFE1-D38C-6472-FB2D1E1C5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B49440-C1FF-5F33-86D9-CF54D4A16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41DE6E-9D42-5198-4096-5846A4EA0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D72942-A2EC-A3AC-7933-374DDBCBE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0250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7FEF77-A4A5-C1B8-96AB-0C338EC6F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AD4789-4532-E0E1-8E5A-F4414AB95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B4FD19-E0D4-A8A3-41AE-20E6B5C0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6598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749BC-098A-A0C4-BD4D-EBB6D1205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3E8033-59B4-E732-107F-AC0EE48C6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F0BC02-18C1-8944-77D4-639941246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227BC2-140D-D854-97B0-08B955660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C780F6-743B-C99E-1CD1-0D2203FA5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51BE40-8721-8E3E-EF31-4FC8B51C6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445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980D9-AC9B-4B75-2F56-6A151DE0F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34736F-A968-1793-C1BE-F00D24BF15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2D6AFD-1283-E200-2C7E-581138B8A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9C70B9-6E84-A31F-8FED-4D1FCBB0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FA89E-379F-9B32-E9DD-3DC5F7682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770601-4D1F-8FDC-5A5D-97968EFE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915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EE2C41-404E-C995-30A7-7B834846E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A595DD-593A-F017-8B1B-4A39453EE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97E93-9E29-A361-323E-9AFC904661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AEC97-43AD-410B-A4EA-DABCEBD961AC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D23C37-C064-97AD-20E7-E8E9B07633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5DBD99-1101-4C35-4099-6CEE621616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AEDAB-3EC6-4D95-B44E-10A235D4D2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396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mssqlplanner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svg"/><Relationship Id="rId12" Type="http://schemas.openxmlformats.org/officeDocument/2006/relationships/image" Target="../media/image10.svg"/><Relationship Id="rId2" Type="http://schemas.openxmlformats.org/officeDocument/2006/relationships/hyperlink" Target="https://mssqlplanner.com/finding-sql-server-root-cause-in-a-minut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hyperlink" Target="https://mssqlplanner.com/alerts-for-sql-server/" TargetMode="External"/><Relationship Id="rId10" Type="http://schemas.openxmlformats.org/officeDocument/2006/relationships/hyperlink" Target="https://youtu.be/SHHGqyi2xCw" TargetMode="External"/><Relationship Id="rId4" Type="http://schemas.openxmlformats.org/officeDocument/2006/relationships/image" Target="../media/image4.svg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playlist?list=PLhQL4QBn_4IziPwz5y05SS9YXpHsDA7cm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mssqlplanner.com/pricing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178671F-3FCA-957C-77DA-EECCD1585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29599" y="5982698"/>
            <a:ext cx="3801035" cy="503797"/>
          </a:xfrm>
        </p:spPr>
        <p:txBody>
          <a:bodyPr/>
          <a:lstStyle/>
          <a:p>
            <a:r>
              <a:rPr lang="en-IN" dirty="0">
                <a:hlinkClick r:id="rId2"/>
              </a:rPr>
              <a:t>https://mssqlplanner.com/</a:t>
            </a:r>
            <a:endParaRPr lang="en-IN" dirty="0"/>
          </a:p>
          <a:p>
            <a:endParaRPr lang="en-IN" dirty="0"/>
          </a:p>
        </p:txBody>
      </p:sp>
      <p:pic>
        <p:nvPicPr>
          <p:cNvPr id="4" name="Picture Placeholder 11">
            <a:extLst>
              <a:ext uri="{FF2B5EF4-FFF2-40B4-BE49-F238E27FC236}">
                <a16:creationId xmlns:a16="http://schemas.microsoft.com/office/drawing/2014/main" id="{F4B0D92A-5E01-2527-F37C-CB08E2A2D7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364" y="371505"/>
            <a:ext cx="5887272" cy="305749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7109A1F-B951-6403-E328-5A12F2E7AAB7}"/>
              </a:ext>
            </a:extLst>
          </p:cNvPr>
          <p:cNvSpPr txBox="1"/>
          <p:nvPr/>
        </p:nvSpPr>
        <p:spPr>
          <a:xfrm>
            <a:off x="2860178" y="3648636"/>
            <a:ext cx="6471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i="0" dirty="0">
                <a:solidFill>
                  <a:schemeClr val="accent5">
                    <a:lumMod val="50000"/>
                  </a:schemeClr>
                </a:solidFill>
                <a:effectLst/>
                <a:latin typeface="Varela Round" panose="00000500000000000000" pitchFamily="2" charset="-79"/>
                <a:cs typeface="Varela Round" panose="00000500000000000000" pitchFamily="2" charset="-79"/>
              </a:rPr>
              <a:t>Microsoft SQL Server monitoring, Auditing &amp; Backup tool</a:t>
            </a:r>
          </a:p>
          <a:p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929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C9AFA-EF45-144F-C861-B101C5CD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Potential Customers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76C63-EDF6-B7EB-BC7E-3B6B702E1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Any Organization running Database Server on Microsoft SQL Server technology.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Organization having Employee size 50+ head count AND running 10+ SQL Server Database 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Any Org or Company managing clients SQL Server Database Technology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Software Resellers.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Database Administration Service Providers.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240E5B-1244-2997-5339-9296052890AC}"/>
              </a:ext>
            </a:extLst>
          </p:cNvPr>
          <p:cNvSpPr/>
          <p:nvPr/>
        </p:nvSpPr>
        <p:spPr>
          <a:xfrm>
            <a:off x="971697" y="68699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828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571F31-923A-541A-03E6-A543DCE89F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"/>
          <a:stretch/>
        </p:blipFill>
        <p:spPr>
          <a:xfrm>
            <a:off x="331694" y="39310"/>
            <a:ext cx="11287251" cy="673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331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C9AFA-EF45-144F-C861-B101C5CD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Why they need Monitoring Software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76C63-EDF6-B7EB-BC7E-3B6B702E1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6630"/>
            <a:ext cx="10515600" cy="4660333"/>
          </a:xfrm>
        </p:spPr>
        <p:txBody>
          <a:bodyPr/>
          <a:lstStyle/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To Reduce Cost on Server, Infrastructure, Manpower Resource 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To ensure High Speed and Good health of Database Server is maintained</a:t>
            </a:r>
          </a:p>
          <a:p>
            <a:endParaRPr lang="en-IN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240E5B-1244-2997-5339-9296052890AC}"/>
              </a:ext>
            </a:extLst>
          </p:cNvPr>
          <p:cNvSpPr/>
          <p:nvPr/>
        </p:nvSpPr>
        <p:spPr>
          <a:xfrm>
            <a:off x="971697" y="68699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30033B-A641-CE9F-93B2-44CDE5441F4A}"/>
              </a:ext>
            </a:extLst>
          </p:cNvPr>
          <p:cNvSpPr txBox="1">
            <a:spLocks/>
          </p:cNvSpPr>
          <p:nvPr/>
        </p:nvSpPr>
        <p:spPr>
          <a:xfrm>
            <a:off x="1489725" y="3193068"/>
            <a:ext cx="6737823" cy="6026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2400" dirty="0">
                <a:solidFill>
                  <a:schemeClr val="tx1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Finding Issues Root cause in a minute !</a:t>
            </a:r>
            <a:endParaRPr lang="en-IN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6" name="Content Placeholder 4" descr="Target">
            <a:extLst>
              <a:ext uri="{FF2B5EF4-FFF2-40B4-BE49-F238E27FC236}">
                <a16:creationId xmlns:a16="http://schemas.microsoft.com/office/drawing/2014/main" id="{A32C31B8-1D83-B335-C9CE-B2CD1A232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8200" y="3180821"/>
            <a:ext cx="514475" cy="51447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33C35C7-6B7E-F535-9752-651117E74759}"/>
              </a:ext>
            </a:extLst>
          </p:cNvPr>
          <p:cNvSpPr txBox="1">
            <a:spLocks/>
          </p:cNvSpPr>
          <p:nvPr/>
        </p:nvSpPr>
        <p:spPr>
          <a:xfrm>
            <a:off x="1489727" y="3705171"/>
            <a:ext cx="9653402" cy="80373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2400" dirty="0">
                <a:solidFill>
                  <a:schemeClr val="tx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From Where To begin for the Day – Read Alerts</a:t>
            </a:r>
            <a:r>
              <a:rPr lang="en-IN" sz="2400" dirty="0">
                <a:solidFill>
                  <a:schemeClr val="tx1">
                    <a:lumMod val="75000"/>
                  </a:schemeClr>
                </a:solidFill>
              </a:rPr>
              <a:t> – Server has some Problem </a:t>
            </a:r>
          </a:p>
        </p:txBody>
      </p:sp>
      <p:pic>
        <p:nvPicPr>
          <p:cNvPr id="8" name="Content Placeholder 4" descr="Warning">
            <a:extLst>
              <a:ext uri="{FF2B5EF4-FFF2-40B4-BE49-F238E27FC236}">
                <a16:creationId xmlns:a16="http://schemas.microsoft.com/office/drawing/2014/main" id="{D093C946-82F6-0194-3852-840C0302F9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5641" y="3675544"/>
            <a:ext cx="459592" cy="459592"/>
          </a:xfrm>
          <a:prstGeom prst="rect">
            <a:avLst/>
          </a:prstGeom>
        </p:spPr>
      </p:pic>
      <p:pic>
        <p:nvPicPr>
          <p:cNvPr id="9" name="Graphic 8" descr="Transfer">
            <a:extLst>
              <a:ext uri="{FF2B5EF4-FFF2-40B4-BE49-F238E27FC236}">
                <a16:creationId xmlns:a16="http://schemas.microsoft.com/office/drawing/2014/main" id="{6421FE8F-92F7-085D-A5A1-4666FAB410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5641" y="4238470"/>
            <a:ext cx="514475" cy="51447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840AE72-DF78-4648-E897-BC7235361E77}"/>
              </a:ext>
            </a:extLst>
          </p:cNvPr>
          <p:cNvSpPr txBox="1">
            <a:spLocks/>
          </p:cNvSpPr>
          <p:nvPr/>
        </p:nvSpPr>
        <p:spPr>
          <a:xfrm>
            <a:off x="1489726" y="4243309"/>
            <a:ext cx="6737823" cy="80373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2400" dirty="0">
                <a:solidFill>
                  <a:schemeClr val="tx1">
                    <a:lumMod val="75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Server Audit – Track Who, What &amp; When Modified</a:t>
            </a:r>
            <a:endParaRPr lang="en-IN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A6EA718-9194-6A1D-5C69-CB0F741061C5}"/>
              </a:ext>
            </a:extLst>
          </p:cNvPr>
          <p:cNvSpPr txBox="1">
            <a:spLocks/>
          </p:cNvSpPr>
          <p:nvPr/>
        </p:nvSpPr>
        <p:spPr>
          <a:xfrm>
            <a:off x="1489726" y="4741982"/>
            <a:ext cx="9060672" cy="803731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2400" dirty="0">
                <a:solidFill>
                  <a:schemeClr val="tx1">
                    <a:lumMod val="75000"/>
                  </a:schemeClr>
                </a:solidFill>
              </a:rPr>
              <a:t>Analysing SQL Server Health, Storage, Index Fragmentation, Waits, Backups, Task Management </a:t>
            </a:r>
          </a:p>
        </p:txBody>
      </p:sp>
      <p:pic>
        <p:nvPicPr>
          <p:cNvPr id="12" name="Graphic 11" descr="Bar chart">
            <a:extLst>
              <a:ext uri="{FF2B5EF4-FFF2-40B4-BE49-F238E27FC236}">
                <a16:creationId xmlns:a16="http://schemas.microsoft.com/office/drawing/2014/main" id="{AC21BD8E-EB32-F661-4E03-AE5EDF4D1C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200" y="4753542"/>
            <a:ext cx="587828" cy="58782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D1CF6D5-0FC5-05E5-F717-32083C2F5057}"/>
              </a:ext>
            </a:extLst>
          </p:cNvPr>
          <p:cNvSpPr txBox="1"/>
          <p:nvPr/>
        </p:nvSpPr>
        <p:spPr>
          <a:xfrm>
            <a:off x="1520337" y="5549300"/>
            <a:ext cx="8831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200" dirty="0">
                <a:solidFill>
                  <a:schemeClr val="tx2"/>
                </a:solidFill>
              </a:rPr>
              <a:t>When you want to analyse server performance, analyse storage growth , why server is running slow, Which database is missing backup etc </a:t>
            </a:r>
          </a:p>
          <a:p>
            <a:r>
              <a:rPr lang="en-IN" sz="1200" dirty="0">
                <a:solidFill>
                  <a:schemeClr val="tx2"/>
                </a:solidFill>
              </a:rPr>
              <a:t>SQL Planner has all reports that pin points to root-cause area with Remediation. Task Management is a free utility helps team to manage </a:t>
            </a:r>
          </a:p>
          <a:p>
            <a:r>
              <a:rPr lang="en-IN" sz="1200" dirty="0">
                <a:solidFill>
                  <a:schemeClr val="tx2"/>
                </a:solidFill>
              </a:rPr>
              <a:t>all activity and communication from SQL Planner itself.</a:t>
            </a:r>
          </a:p>
        </p:txBody>
      </p:sp>
    </p:spTree>
    <p:extLst>
      <p:ext uri="{BB962C8B-B14F-4D97-AF65-F5344CB8AC3E}">
        <p14:creationId xmlns:p14="http://schemas.microsoft.com/office/powerpoint/2010/main" val="3732195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C9AFA-EF45-144F-C861-B101C5CD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Why Our Software Product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76C63-EDF6-B7EB-BC7E-3B6B702E1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41687"/>
          </a:xfrm>
        </p:spPr>
        <p:txBody>
          <a:bodyPr/>
          <a:lstStyle/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Many Automation Features to Solve Database Server problem under one umbrella and Saves huge cost to Org having many servers.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Super Easy to Navigate and find report in product and Quick Support.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80% Low cost compared to competitors yet more powerful.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Secured, Trusted and Accessible from Any device.</a:t>
            </a:r>
          </a:p>
          <a:p>
            <a:r>
              <a:rPr lang="en-IN" dirty="0">
                <a:solidFill>
                  <a:schemeClr val="accent5">
                    <a:lumMod val="50000"/>
                  </a:schemeClr>
                </a:solidFill>
              </a:rPr>
              <a:t>Made in India and by Indian.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240E5B-1244-2997-5339-9296052890AC}"/>
              </a:ext>
            </a:extLst>
          </p:cNvPr>
          <p:cNvSpPr/>
          <p:nvPr/>
        </p:nvSpPr>
        <p:spPr>
          <a:xfrm>
            <a:off x="971697" y="68699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8DA39F-4CBD-AB9E-18F7-C3BF39003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78" y="4191741"/>
            <a:ext cx="492092" cy="492092"/>
          </a:xfrm>
          <a:prstGeom prst="rect">
            <a:avLst/>
          </a:prstGeom>
        </p:spPr>
      </p:pic>
      <p:pic>
        <p:nvPicPr>
          <p:cNvPr id="8" name="Picture 12" descr="Affordable Stock Photos And Images - 123RF">
            <a:extLst>
              <a:ext uri="{FF2B5EF4-FFF2-40B4-BE49-F238E27FC236}">
                <a16:creationId xmlns:a16="http://schemas.microsoft.com/office/drawing/2014/main" id="{ACF65E0B-01EB-2223-F5DD-37CC57096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3" y="3159301"/>
            <a:ext cx="758967" cy="61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ase Of Use - Mouse Click Icon Png - Free Transparent PNG Download - PNGkey">
            <a:extLst>
              <a:ext uri="{FF2B5EF4-FFF2-40B4-BE49-F238E27FC236}">
                <a16:creationId xmlns:a16="http://schemas.microsoft.com/office/drawing/2014/main" id="{148499A5-D909-30A3-B463-337E29B6F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8" y="2773975"/>
            <a:ext cx="492092" cy="34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Bosch 12-in-1 Metal and Plastic Tool Plier Set (Green, 12-Piece):  Amazon.in: Home Improvement">
            <a:extLst>
              <a:ext uri="{FF2B5EF4-FFF2-40B4-BE49-F238E27FC236}">
                <a16:creationId xmlns:a16="http://schemas.microsoft.com/office/drawing/2014/main" id="{76603030-EDA0-D351-1A69-757D6E5D3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4" y="1690688"/>
            <a:ext cx="814440" cy="75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7C2FCC3-C886-CA75-1EFE-E3183D8FAD4A}"/>
              </a:ext>
            </a:extLst>
          </p:cNvPr>
          <p:cNvSpPr txBox="1"/>
          <p:nvPr/>
        </p:nvSpPr>
        <p:spPr>
          <a:xfrm>
            <a:off x="971697" y="5895184"/>
            <a:ext cx="10382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hlinkClick r:id="rId6"/>
              </a:rPr>
              <a:t>https://www.youtube.com/playlist?list=PLhQL4QBn_4IziPwz5y05SS9YXpHsDA7cm</a:t>
            </a:r>
            <a:endParaRPr lang="en-IN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669018-7420-C41F-8385-8850B1E86DE9}"/>
              </a:ext>
            </a:extLst>
          </p:cNvPr>
          <p:cNvSpPr txBox="1">
            <a:spLocks/>
          </p:cNvSpPr>
          <p:nvPr/>
        </p:nvSpPr>
        <p:spPr>
          <a:xfrm>
            <a:off x="838200" y="5167312"/>
            <a:ext cx="10515600" cy="892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dirty="0"/>
              <a:t>Demo Videos</a:t>
            </a:r>
          </a:p>
        </p:txBody>
      </p:sp>
    </p:spTree>
    <p:extLst>
      <p:ext uri="{BB962C8B-B14F-4D97-AF65-F5344CB8AC3E}">
        <p14:creationId xmlns:p14="http://schemas.microsoft.com/office/powerpoint/2010/main" val="56209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C9AFA-EF45-144F-C861-B101C5CD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Pricing Calculation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76C63-EDF6-B7EB-BC7E-3B6B702E1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Monthly Subscription : Per SQL Instance 4900 INR Per Month + GST</a:t>
            </a:r>
          </a:p>
          <a:p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Perpetual License : Per SQL Server 70000 INR + GST , 2</a:t>
            </a:r>
            <a:r>
              <a:rPr lang="en-IN" baseline="30000" dirty="0">
                <a:solidFill>
                  <a:schemeClr val="accent1">
                    <a:lumMod val="50000"/>
                  </a:schemeClr>
                </a:solidFill>
              </a:rPr>
              <a:t>nd</a:t>
            </a:r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 Year AMC $149 Per SQL Server </a:t>
            </a:r>
          </a:p>
          <a:p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Azure PaaS DB : 11$ per DB Per Month</a:t>
            </a:r>
          </a:p>
          <a:p>
            <a:endParaRPr lang="en-IN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ALL PRICE ARE MENTIONED AT ALREADY </a:t>
            </a:r>
            <a:r>
              <a:rPr lang="en-IN">
                <a:solidFill>
                  <a:schemeClr val="accent1">
                    <a:lumMod val="50000"/>
                  </a:schemeClr>
                </a:solidFill>
              </a:rPr>
              <a:t>DISCOUNTED PRICE of 40%.</a:t>
            </a:r>
            <a:endParaRPr lang="en-IN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IN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IN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Pricing Detail Web Page: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240E5B-1244-2997-5339-9296052890AC}"/>
              </a:ext>
            </a:extLst>
          </p:cNvPr>
          <p:cNvSpPr/>
          <p:nvPr/>
        </p:nvSpPr>
        <p:spPr>
          <a:xfrm>
            <a:off x="971697" y="68699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DAE6CF-77D8-5CFE-2B2F-BC27BCC5F5F2}"/>
              </a:ext>
            </a:extLst>
          </p:cNvPr>
          <p:cNvSpPr txBox="1"/>
          <p:nvPr/>
        </p:nvSpPr>
        <p:spPr>
          <a:xfrm>
            <a:off x="4737846" y="5459506"/>
            <a:ext cx="34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>
                <a:hlinkClick r:id="rId2"/>
              </a:rPr>
              <a:t>https://mssqlplanner.com/pricing/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05934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C9AFA-EF45-144F-C861-B101C5CD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Free Trial Detail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A76C63-EDF6-B7EB-BC7E-3B6B702E1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15 Days of Free trial </a:t>
            </a:r>
          </a:p>
          <a:p>
            <a:r>
              <a:rPr lang="en-IN" dirty="0">
                <a:solidFill>
                  <a:schemeClr val="accent1">
                    <a:lumMod val="50000"/>
                  </a:schemeClr>
                </a:solidFill>
              </a:rPr>
              <a:t>No Lock-in – Cancel Subscription after year</a:t>
            </a:r>
          </a:p>
          <a:p>
            <a:endParaRPr lang="en-IN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I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240E5B-1244-2997-5339-9296052890AC}"/>
              </a:ext>
            </a:extLst>
          </p:cNvPr>
          <p:cNvSpPr/>
          <p:nvPr/>
        </p:nvSpPr>
        <p:spPr>
          <a:xfrm>
            <a:off x="971697" y="686998"/>
            <a:ext cx="548640" cy="4572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85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358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Varela Round</vt:lpstr>
      <vt:lpstr>Office Theme</vt:lpstr>
      <vt:lpstr>PowerPoint Presentation</vt:lpstr>
      <vt:lpstr>Potential Customers</vt:lpstr>
      <vt:lpstr>PowerPoint Presentation</vt:lpstr>
      <vt:lpstr>Why they need Monitoring Software </vt:lpstr>
      <vt:lpstr>Why Our Software Product</vt:lpstr>
      <vt:lpstr>Pricing Calculation </vt:lpstr>
      <vt:lpstr>Free Trial Detail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Chandan Kumar</dc:creator>
  <cp:lastModifiedBy>Chandan Kumar</cp:lastModifiedBy>
  <cp:revision>31</cp:revision>
  <dcterms:created xsi:type="dcterms:W3CDTF">2022-09-02T03:50:42Z</dcterms:created>
  <dcterms:modified xsi:type="dcterms:W3CDTF">2025-10-27T15:42:21Z</dcterms:modified>
</cp:coreProperties>
</file>