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6"/>
  </p:notesMasterIdLst>
  <p:handoutMasterIdLst>
    <p:handoutMasterId r:id="rId17"/>
  </p:handoutMasterIdLst>
  <p:sldIdLst>
    <p:sldId id="383" r:id="rId2"/>
    <p:sldId id="425" r:id="rId3"/>
    <p:sldId id="430" r:id="rId4"/>
    <p:sldId id="414" r:id="rId5"/>
    <p:sldId id="431" r:id="rId6"/>
    <p:sldId id="386" r:id="rId7"/>
    <p:sldId id="420" r:id="rId8"/>
    <p:sldId id="426" r:id="rId9"/>
    <p:sldId id="427" r:id="rId10"/>
    <p:sldId id="428" r:id="rId11"/>
    <p:sldId id="429" r:id="rId12"/>
    <p:sldId id="395" r:id="rId13"/>
    <p:sldId id="406" r:id="rId14"/>
    <p:sldId id="413" r:id="rId15"/>
  </p:sldIdLst>
  <p:sldSz cx="12192000" cy="6858000"/>
  <p:notesSz cx="7315200" cy="96012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1512" userDrawn="1">
          <p15:clr>
            <a:srgbClr val="A4A3A4"/>
          </p15:clr>
        </p15:guide>
        <p15:guide id="8" pos="2664" userDrawn="1">
          <p15:clr>
            <a:srgbClr val="A4A3A4"/>
          </p15:clr>
        </p15:guide>
        <p15:guide id="9" pos="50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AE3"/>
    <a:srgbClr val="000000"/>
    <a:srgbClr val="ADB5DF"/>
    <a:srgbClr val="959FD6"/>
    <a:srgbClr val="6472C3"/>
    <a:srgbClr val="262626"/>
    <a:srgbClr val="FCFCFC"/>
    <a:srgbClr val="DCDEE0"/>
    <a:srgbClr val="AAB3B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6397" autoAdjust="0"/>
  </p:normalViewPr>
  <p:slideViewPr>
    <p:cSldViewPr snapToGrid="0">
      <p:cViewPr varScale="1">
        <p:scale>
          <a:sx n="70" d="100"/>
          <a:sy n="70" d="100"/>
        </p:scale>
        <p:origin x="1258" y="53"/>
      </p:cViewPr>
      <p:guideLst>
        <p:guide orient="horz" pos="2808"/>
        <p:guide pos="240"/>
        <p:guide pos="230"/>
        <p:guide pos="7440"/>
        <p:guide orient="horz" pos="4080"/>
        <p:guide orient="horz" pos="240"/>
        <p:guide orient="horz" pos="1512"/>
        <p:guide pos="2664"/>
        <p:guide pos="5019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FFF55F-8596-4ED6-A487-C5C49AFFE812}" type="datetimeFigureOut">
              <a:rPr lang="id-ID" smtClean="0"/>
              <a:t>27/05/2023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lyft.com/tech/products/microsoft-sql-serv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681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278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30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583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86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https://enlyft.com/tech/products/microsoft-sql-server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27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20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77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10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0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A14CB30-CACA-4B22-80CB-1D002B93DE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74567" y="2497694"/>
            <a:ext cx="4211053" cy="239915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9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0A2E303-DC00-4E24-8B66-E09C98019B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1000" y="381000"/>
            <a:ext cx="7114674" cy="6096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821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D60DCDD-9DA2-488D-9E2A-47D8A28FF9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82851" y="2161054"/>
            <a:ext cx="2130552" cy="370864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130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81000" y="381000"/>
            <a:ext cx="1143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3E768F-8BA2-4DBC-AB3F-38B0E10752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42524"/>
            <a:ext cx="12192000" cy="3359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22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515B3-8B9E-4B8F-BF11-E91C2BEFA78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197A178-3328-46F7-961A-3AE06EE82D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485" y="2983829"/>
            <a:ext cx="2136080" cy="194711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8C7A43-A9AD-49F8-A807-30579B8587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8435" y="2983829"/>
            <a:ext cx="2136080" cy="194711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46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7B9CCB-2A96-4CA6-9871-9F4937FD7B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5523" y="2400300"/>
            <a:ext cx="3337560" cy="333756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770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7C1DC1F-AC62-4D3B-AB3B-24ECC08279C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12072" y="2559273"/>
            <a:ext cx="2289146" cy="3399831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23068B3-D42A-4DD1-A2D2-1E4DADC3C5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6556" y="2559274"/>
            <a:ext cx="2289146" cy="33998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88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A4F9EA4-6831-430E-9168-A7E3B44E0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6436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DDB1C4D-0A88-4CA1-B96E-1E451ADA215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49624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6A1A0C-E1F6-4715-A12C-B4D3571A4F4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64536" y="4136571"/>
            <a:ext cx="1289304" cy="1289304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925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089F2C9-4B61-4018-9B75-46E4D0FD9B7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1000" y="2117039"/>
            <a:ext cx="5714997" cy="190195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7BA75B4-9C90-4DC4-A769-C78AA2BFA3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1000" y="4197666"/>
            <a:ext cx="5714997" cy="190195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071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9AEC6FC-A76B-475D-B60A-D98DB52FEC1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61638" y="2025370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B4D3871-6E1B-4AB8-9BF5-AC380E305C4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5721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51216AB-696A-4547-92B5-516C55E772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51992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16A714-019C-4AAB-81FC-4DE7D6CDCA3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11521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7929412-141B-46B4-BEC7-E320D19D3ED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42348" y="2025369"/>
            <a:ext cx="1688013" cy="228206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78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75C230-4B64-491D-9780-D9B4850B296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30115" y="2194560"/>
            <a:ext cx="2731770" cy="369783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56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516F05-A809-4724-8050-A0CF3EEF964C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5" r:id="rId2"/>
    <p:sldLayoutId id="2147483853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4" r:id="rId11"/>
    <p:sldLayoutId id="2147483873" r:id="rId12"/>
    <p:sldLayoutId id="2147483798" r:id="rId13"/>
    <p:sldLayoutId id="2147483736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2664" userDrawn="1">
          <p15:clr>
            <a:srgbClr val="F26B43"/>
          </p15:clr>
        </p15:guide>
        <p15:guide id="4" pos="5016" userDrawn="1">
          <p15:clr>
            <a:srgbClr val="F26B43"/>
          </p15:clr>
        </p15:guide>
        <p15:guide id="5" pos="7440" userDrawn="1">
          <p15:clr>
            <a:srgbClr val="F26B43"/>
          </p15:clr>
        </p15:guide>
        <p15:guide id="6" orient="horz" pos="2808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ansahu@mssqlplanner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chandansqlexpert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apterra.com/p/255717/SQL-Planner/reviews/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0081E2-1063-45BD-8611-91B2D37F54B0}"/>
              </a:ext>
            </a:extLst>
          </p:cNvPr>
          <p:cNvSpPr/>
          <p:nvPr/>
        </p:nvSpPr>
        <p:spPr>
          <a:xfrm>
            <a:off x="380998" y="973394"/>
            <a:ext cx="11430001" cy="5503606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5A3577-E34B-4038-8D6D-27168ED87C68}"/>
              </a:ext>
            </a:extLst>
          </p:cNvPr>
          <p:cNvSpPr txBox="1"/>
          <p:nvPr/>
        </p:nvSpPr>
        <p:spPr>
          <a:xfrm>
            <a:off x="4110447" y="5628096"/>
            <a:ext cx="408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/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2362" y="1288567"/>
            <a:ext cx="588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Kiona" panose="00000500000000000000" pitchFamily="2" charset="0"/>
                <a:ea typeface="Helmet" pitchFamily="50" charset="-128"/>
                <a:cs typeface="Helmet" pitchFamily="50" charset="-128"/>
              </a:rPr>
              <a:t>Making Database Server Healthy and Faster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7D26BEC-741A-F6A7-9BCB-C0C13BD072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4" b="31124"/>
          <a:stretch>
            <a:fillRect/>
          </a:stretch>
        </p:blipFill>
        <p:spPr>
          <a:xfrm>
            <a:off x="2405742" y="1633158"/>
            <a:ext cx="7380515" cy="3936275"/>
          </a:xfrm>
        </p:spPr>
      </p:pic>
    </p:spTree>
    <p:extLst>
      <p:ext uri="{BB962C8B-B14F-4D97-AF65-F5344CB8AC3E}">
        <p14:creationId xmlns:p14="http://schemas.microsoft.com/office/powerpoint/2010/main" val="346790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09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DILUTION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146625" y="4746021"/>
            <a:ext cx="1067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First Year – we can try best to achieve at No Profit No Loss – however if could get medium or large organization, ROI can be 50% expected –though being startup its hard to predict.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2A97C31-1424-5558-5A45-C40B82131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87437"/>
              </p:ext>
            </p:extLst>
          </p:nvPr>
        </p:nvGraphicFramePr>
        <p:xfrm>
          <a:off x="8494776" y="1531300"/>
          <a:ext cx="3330595" cy="243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014080" imgH="3665160" progId="PBrush">
                  <p:embed/>
                </p:oleObj>
              </mc:Choice>
              <mc:Fallback>
                <p:oleObj name="Bitmap Image" r:id="rId3" imgW="5014080" imgH="3665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4776" y="1531300"/>
                        <a:ext cx="3330595" cy="243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EE9D61F-7232-FEA8-1190-8360D33C3649}"/>
              </a:ext>
            </a:extLst>
          </p:cNvPr>
          <p:cNvSpPr txBox="1"/>
          <p:nvPr/>
        </p:nvSpPr>
        <p:spPr>
          <a:xfrm>
            <a:off x="1016761" y="3813642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ROI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2173A-001D-8411-AD01-B0316CBA4120}"/>
              </a:ext>
            </a:extLst>
          </p:cNvPr>
          <p:cNvSpPr/>
          <p:nvPr/>
        </p:nvSpPr>
        <p:spPr>
          <a:xfrm>
            <a:off x="1146626" y="37907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4CD6D0-7878-0E6C-1B4F-6001312A2631}"/>
              </a:ext>
            </a:extLst>
          </p:cNvPr>
          <p:cNvSpPr txBox="1"/>
          <p:nvPr/>
        </p:nvSpPr>
        <p:spPr>
          <a:xfrm>
            <a:off x="1169161" y="2063781"/>
            <a:ext cx="725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Partnership at 25%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4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10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 descr="Redgate Software | LinkedIn">
            <a:extLst>
              <a:ext uri="{FF2B5EF4-FFF2-40B4-BE49-F238E27FC236}">
                <a16:creationId xmlns:a16="http://schemas.microsoft.com/office/drawing/2014/main" id="{5839A99B-0EBE-C806-63DD-4DE35AC0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1" y="2787396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 government software provider SolarWinds confirms it was hacked -  SiliconANGLE">
            <a:extLst>
              <a:ext uri="{FF2B5EF4-FFF2-40B4-BE49-F238E27FC236}">
                <a16:creationId xmlns:a16="http://schemas.microsoft.com/office/drawing/2014/main" id="{563D51BA-0740-1460-1C64-CF7685D4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39" y="278739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dera, Inc. | Global B2B Software Productivity Brands">
            <a:extLst>
              <a:ext uri="{FF2B5EF4-FFF2-40B4-BE49-F238E27FC236}">
                <a16:creationId xmlns:a16="http://schemas.microsoft.com/office/drawing/2014/main" id="{4C9872B5-9C1A-5D10-34ED-428E9FA6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8596"/>
            <a:ext cx="3924553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F7CAA-4788-352F-2EF2-B49CD8A7ECA5}"/>
              </a:ext>
            </a:extLst>
          </p:cNvPr>
          <p:cNvSpPr txBox="1"/>
          <p:nvPr/>
        </p:nvSpPr>
        <p:spPr>
          <a:xfrm>
            <a:off x="1016760" y="1866442"/>
            <a:ext cx="100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Big Competitors who are making Trillions with similar software product</a:t>
            </a:r>
          </a:p>
        </p:txBody>
      </p:sp>
      <p:pic>
        <p:nvPicPr>
          <p:cNvPr id="2056" name="Picture 8" descr="Zoho - Cloud Software Suite and SaaS Applications for Businesses">
            <a:extLst>
              <a:ext uri="{FF2B5EF4-FFF2-40B4-BE49-F238E27FC236}">
                <a16:creationId xmlns:a16="http://schemas.microsoft.com/office/drawing/2014/main" id="{8AD74F59-4B19-2946-51C9-C4C8F301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0" y="4454319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taDog">
            <a:extLst>
              <a:ext uri="{FF2B5EF4-FFF2-40B4-BE49-F238E27FC236}">
                <a16:creationId xmlns:a16="http://schemas.microsoft.com/office/drawing/2014/main" id="{40D867D5-76FC-3A1F-322F-2A3D0BE5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4" y="4454319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0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942521D-3D58-4539-8578-FC17168D31D4}"/>
              </a:ext>
            </a:extLst>
          </p:cNvPr>
          <p:cNvSpPr/>
          <p:nvPr/>
        </p:nvSpPr>
        <p:spPr>
          <a:xfrm>
            <a:off x="0" y="560438"/>
            <a:ext cx="12191999" cy="6297561"/>
          </a:xfrm>
          <a:custGeom>
            <a:avLst/>
            <a:gdLst>
              <a:gd name="connsiteX0" fmla="*/ 6695749 w 12191999"/>
              <a:gd name="connsiteY0" fmla="*/ 4700237 h 6858000"/>
              <a:gd name="connsiteX1" fmla="*/ 6694530 w 12191999"/>
              <a:gd name="connsiteY1" fmla="*/ 4716735 h 6858000"/>
              <a:gd name="connsiteX2" fmla="*/ 6690872 w 12191999"/>
              <a:gd name="connsiteY2" fmla="*/ 4746891 h 6858000"/>
              <a:gd name="connsiteX3" fmla="*/ 6685386 w 12191999"/>
              <a:gd name="connsiteY3" fmla="*/ 4815452 h 6858000"/>
              <a:gd name="connsiteX4" fmla="*/ 6679290 w 12191999"/>
              <a:gd name="connsiteY4" fmla="*/ 4887385 h 6858000"/>
              <a:gd name="connsiteX5" fmla="*/ 6676242 w 12191999"/>
              <a:gd name="connsiteY5" fmla="*/ 4927009 h 6858000"/>
              <a:gd name="connsiteX6" fmla="*/ 6690872 w 12191999"/>
              <a:gd name="connsiteY6" fmla="*/ 4928228 h 6858000"/>
              <a:gd name="connsiteX7" fmla="*/ 6723791 w 12191999"/>
              <a:gd name="connsiteY7" fmla="*/ 4850199 h 6858000"/>
              <a:gd name="connsiteX8" fmla="*/ 6789018 w 12191999"/>
              <a:gd name="connsiteY8" fmla="*/ 4763026 h 6858000"/>
              <a:gd name="connsiteX9" fmla="*/ 6887163 w 12191999"/>
              <a:gd name="connsiteY9" fmla="*/ 4735594 h 6858000"/>
              <a:gd name="connsiteX10" fmla="*/ 7026152 w 12191999"/>
              <a:gd name="connsiteY10" fmla="*/ 4735594 h 6858000"/>
              <a:gd name="connsiteX11" fmla="*/ 7026152 w 12191999"/>
              <a:gd name="connsiteY11" fmla="*/ 5435415 h 6858000"/>
              <a:gd name="connsiteX12" fmla="*/ 7006645 w 12191999"/>
              <a:gd name="connsiteY12" fmla="*/ 5508567 h 6858000"/>
              <a:gd name="connsiteX13" fmla="*/ 6943247 w 12191999"/>
              <a:gd name="connsiteY13" fmla="*/ 5534170 h 6858000"/>
              <a:gd name="connsiteX14" fmla="*/ 6928616 w 12191999"/>
              <a:gd name="connsiteY14" fmla="*/ 5535389 h 6858000"/>
              <a:gd name="connsiteX15" fmla="*/ 6928616 w 12191999"/>
              <a:gd name="connsiteY15" fmla="*/ 5550020 h 6858000"/>
              <a:gd name="connsiteX16" fmla="*/ 7259019 w 12191999"/>
              <a:gd name="connsiteY16" fmla="*/ 5550020 h 6858000"/>
              <a:gd name="connsiteX17" fmla="*/ 7259019 w 12191999"/>
              <a:gd name="connsiteY17" fmla="*/ 5535389 h 6858000"/>
              <a:gd name="connsiteX18" fmla="*/ 7244389 w 12191999"/>
              <a:gd name="connsiteY18" fmla="*/ 5534170 h 6858000"/>
              <a:gd name="connsiteX19" fmla="*/ 7180991 w 12191999"/>
              <a:gd name="connsiteY19" fmla="*/ 5508567 h 6858000"/>
              <a:gd name="connsiteX20" fmla="*/ 7161483 w 12191999"/>
              <a:gd name="connsiteY20" fmla="*/ 5435415 h 6858000"/>
              <a:gd name="connsiteX21" fmla="*/ 7161483 w 12191999"/>
              <a:gd name="connsiteY21" fmla="*/ 4735594 h 6858000"/>
              <a:gd name="connsiteX22" fmla="*/ 7299253 w 12191999"/>
              <a:gd name="connsiteY22" fmla="*/ 4735594 h 6858000"/>
              <a:gd name="connsiteX23" fmla="*/ 7399837 w 12191999"/>
              <a:gd name="connsiteY23" fmla="*/ 4763026 h 6858000"/>
              <a:gd name="connsiteX24" fmla="*/ 7462626 w 12191999"/>
              <a:gd name="connsiteY24" fmla="*/ 4850199 h 6858000"/>
              <a:gd name="connsiteX25" fmla="*/ 7495544 w 12191999"/>
              <a:gd name="connsiteY25" fmla="*/ 4928228 h 6858000"/>
              <a:gd name="connsiteX26" fmla="*/ 7506517 w 12191999"/>
              <a:gd name="connsiteY26" fmla="*/ 4928228 h 6858000"/>
              <a:gd name="connsiteX27" fmla="*/ 7497983 w 12191999"/>
              <a:gd name="connsiteY27" fmla="*/ 4822157 h 6858000"/>
              <a:gd name="connsiteX28" fmla="*/ 7489448 w 12191999"/>
              <a:gd name="connsiteY28" fmla="*/ 4716735 h 6858000"/>
              <a:gd name="connsiteX29" fmla="*/ 7488229 w 12191999"/>
              <a:gd name="connsiteY29" fmla="*/ 4700237 h 6858000"/>
              <a:gd name="connsiteX30" fmla="*/ 5153738 w 12191999"/>
              <a:gd name="connsiteY30" fmla="*/ 4689265 h 6858000"/>
              <a:gd name="connsiteX31" fmla="*/ 5083024 w 12191999"/>
              <a:gd name="connsiteY31" fmla="*/ 4907501 h 6858000"/>
              <a:gd name="connsiteX32" fmla="*/ 5356649 w 12191999"/>
              <a:gd name="connsiteY32" fmla="*/ 5569065 h 6858000"/>
              <a:gd name="connsiteX33" fmla="*/ 5356125 w 12191999"/>
              <a:gd name="connsiteY33" fmla="*/ 5570746 h 6858000"/>
              <a:gd name="connsiteX34" fmla="*/ 5357344 w 12191999"/>
              <a:gd name="connsiteY34" fmla="*/ 5570746 h 6858000"/>
              <a:gd name="connsiteX35" fmla="*/ 5391481 w 12191999"/>
              <a:gd name="connsiteY35" fmla="*/ 5570746 h 6858000"/>
              <a:gd name="connsiteX36" fmla="*/ 5632883 w 12191999"/>
              <a:gd name="connsiteY36" fmla="*/ 4816061 h 6858000"/>
              <a:gd name="connsiteX37" fmla="*/ 5676165 w 12191999"/>
              <a:gd name="connsiteY37" fmla="*/ 4743519 h 6858000"/>
              <a:gd name="connsiteX38" fmla="*/ 5746269 w 12191999"/>
              <a:gd name="connsiteY38" fmla="*/ 4717306 h 6858000"/>
              <a:gd name="connsiteX39" fmla="*/ 5760899 w 12191999"/>
              <a:gd name="connsiteY39" fmla="*/ 4716087 h 6858000"/>
              <a:gd name="connsiteX40" fmla="*/ 5762118 w 12191999"/>
              <a:gd name="connsiteY40" fmla="*/ 4701457 h 6858000"/>
              <a:gd name="connsiteX41" fmla="*/ 5493894 w 12191999"/>
              <a:gd name="connsiteY41" fmla="*/ 4701457 h 6858000"/>
              <a:gd name="connsiteX42" fmla="*/ 5493894 w 12191999"/>
              <a:gd name="connsiteY42" fmla="*/ 4716087 h 6858000"/>
              <a:gd name="connsiteX43" fmla="*/ 5526813 w 12191999"/>
              <a:gd name="connsiteY43" fmla="*/ 4717306 h 6858000"/>
              <a:gd name="connsiteX44" fmla="*/ 5592650 w 12191999"/>
              <a:gd name="connsiteY44" fmla="*/ 4742300 h 6858000"/>
              <a:gd name="connsiteX45" fmla="*/ 5591430 w 12191999"/>
              <a:gd name="connsiteY45" fmla="*/ 4816061 h 6858000"/>
              <a:gd name="connsiteX46" fmla="*/ 5421281 w 12191999"/>
              <a:gd name="connsiteY46" fmla="*/ 5361772 h 6858000"/>
              <a:gd name="connsiteX47" fmla="*/ 5118381 w 12191999"/>
              <a:gd name="connsiteY47" fmla="*/ 4688045 h 6858000"/>
              <a:gd name="connsiteX48" fmla="*/ 4895267 w 12191999"/>
              <a:gd name="connsiteY48" fmla="*/ 5375674 h 6858000"/>
              <a:gd name="connsiteX49" fmla="*/ 4688004 w 12191999"/>
              <a:gd name="connsiteY49" fmla="*/ 4802650 h 6858000"/>
              <a:gd name="connsiteX50" fmla="*/ 4750182 w 12191999"/>
              <a:gd name="connsiteY50" fmla="*/ 4717306 h 6858000"/>
              <a:gd name="connsiteX51" fmla="*/ 4767251 w 12191999"/>
              <a:gd name="connsiteY51" fmla="*/ 4716087 h 6858000"/>
              <a:gd name="connsiteX52" fmla="*/ 4769690 w 12191999"/>
              <a:gd name="connsiteY52" fmla="*/ 4714868 h 6858000"/>
              <a:gd name="connsiteX53" fmla="*/ 4769690 w 12191999"/>
              <a:gd name="connsiteY53" fmla="*/ 4700237 h 6858000"/>
              <a:gd name="connsiteX54" fmla="*/ 4429533 w 12191999"/>
              <a:gd name="connsiteY54" fmla="*/ 4700237 h 6858000"/>
              <a:gd name="connsiteX55" fmla="*/ 4429533 w 12191999"/>
              <a:gd name="connsiteY55" fmla="*/ 4714868 h 6858000"/>
              <a:gd name="connsiteX56" fmla="*/ 4440506 w 12191999"/>
              <a:gd name="connsiteY56" fmla="*/ 4716087 h 6858000"/>
              <a:gd name="connsiteX57" fmla="*/ 4500246 w 12191999"/>
              <a:gd name="connsiteY57" fmla="*/ 4741690 h 6858000"/>
              <a:gd name="connsiteX58" fmla="*/ 4544138 w 12191999"/>
              <a:gd name="connsiteY58" fmla="*/ 4814842 h 6858000"/>
              <a:gd name="connsiteX59" fmla="*/ 4834307 w 12191999"/>
              <a:gd name="connsiteY59" fmla="*/ 5569527 h 6858000"/>
              <a:gd name="connsiteX60" fmla="*/ 4867226 w 12191999"/>
              <a:gd name="connsiteY60" fmla="*/ 5569527 h 6858000"/>
              <a:gd name="connsiteX61" fmla="*/ 5153738 w 12191999"/>
              <a:gd name="connsiteY61" fmla="*/ 4688045 h 6858000"/>
              <a:gd name="connsiteX62" fmla="*/ 6074805 w 12191999"/>
              <a:gd name="connsiteY62" fmla="*/ 3258756 h 6858000"/>
              <a:gd name="connsiteX63" fmla="*/ 6074805 w 12191999"/>
              <a:gd name="connsiteY63" fmla="*/ 4230925 h 6858000"/>
              <a:gd name="connsiteX64" fmla="*/ 5104026 w 12191999"/>
              <a:gd name="connsiteY64" fmla="*/ 4230925 h 6858000"/>
              <a:gd name="connsiteX65" fmla="*/ 5104026 w 12191999"/>
              <a:gd name="connsiteY65" fmla="*/ 4273317 h 6858000"/>
              <a:gd name="connsiteX66" fmla="*/ 6074805 w 12191999"/>
              <a:gd name="connsiteY66" fmla="*/ 4273317 h 6858000"/>
              <a:gd name="connsiteX67" fmla="*/ 6074805 w 12191999"/>
              <a:gd name="connsiteY67" fmla="*/ 5245487 h 6858000"/>
              <a:gd name="connsiteX68" fmla="*/ 6117196 w 12191999"/>
              <a:gd name="connsiteY68" fmla="*/ 5245487 h 6858000"/>
              <a:gd name="connsiteX69" fmla="*/ 6117196 w 12191999"/>
              <a:gd name="connsiteY69" fmla="*/ 4273317 h 6858000"/>
              <a:gd name="connsiteX70" fmla="*/ 7087974 w 12191999"/>
              <a:gd name="connsiteY70" fmla="*/ 4273317 h 6858000"/>
              <a:gd name="connsiteX71" fmla="*/ 7087974 w 12191999"/>
              <a:gd name="connsiteY71" fmla="*/ 4230925 h 6858000"/>
              <a:gd name="connsiteX72" fmla="*/ 6117196 w 12191999"/>
              <a:gd name="connsiteY72" fmla="*/ 4230925 h 6858000"/>
              <a:gd name="connsiteX73" fmla="*/ 6117196 w 12191999"/>
              <a:gd name="connsiteY73" fmla="*/ 3258756 h 6858000"/>
              <a:gd name="connsiteX74" fmla="*/ 7095056 w 12191999"/>
              <a:gd name="connsiteY74" fmla="*/ 3093296 h 6858000"/>
              <a:gd name="connsiteX75" fmla="*/ 7221243 w 12191999"/>
              <a:gd name="connsiteY75" fmla="*/ 3124996 h 6858000"/>
              <a:gd name="connsiteX76" fmla="*/ 7311464 w 12191999"/>
              <a:gd name="connsiteY76" fmla="*/ 3210949 h 6858000"/>
              <a:gd name="connsiteX77" fmla="*/ 7365719 w 12191999"/>
              <a:gd name="connsiteY77" fmla="*/ 3337136 h 6858000"/>
              <a:gd name="connsiteX78" fmla="*/ 7384007 w 12191999"/>
              <a:gd name="connsiteY78" fmla="*/ 3489536 h 6858000"/>
              <a:gd name="connsiteX79" fmla="*/ 7365719 w 12191999"/>
              <a:gd name="connsiteY79" fmla="*/ 3641936 h 6858000"/>
              <a:gd name="connsiteX80" fmla="*/ 7311464 w 12191999"/>
              <a:gd name="connsiteY80" fmla="*/ 3768123 h 6858000"/>
              <a:gd name="connsiteX81" fmla="*/ 7221243 w 12191999"/>
              <a:gd name="connsiteY81" fmla="*/ 3854077 h 6858000"/>
              <a:gd name="connsiteX82" fmla="*/ 7095056 w 12191999"/>
              <a:gd name="connsiteY82" fmla="*/ 3885776 h 6858000"/>
              <a:gd name="connsiteX83" fmla="*/ 6968260 w 12191999"/>
              <a:gd name="connsiteY83" fmla="*/ 3854077 h 6858000"/>
              <a:gd name="connsiteX84" fmla="*/ 6876820 w 12191999"/>
              <a:gd name="connsiteY84" fmla="*/ 3768123 h 6858000"/>
              <a:gd name="connsiteX85" fmla="*/ 6821956 w 12191999"/>
              <a:gd name="connsiteY85" fmla="*/ 3641936 h 6858000"/>
              <a:gd name="connsiteX86" fmla="*/ 6803668 w 12191999"/>
              <a:gd name="connsiteY86" fmla="*/ 3489536 h 6858000"/>
              <a:gd name="connsiteX87" fmla="*/ 6821956 w 12191999"/>
              <a:gd name="connsiteY87" fmla="*/ 3337136 h 6858000"/>
              <a:gd name="connsiteX88" fmla="*/ 6876820 w 12191999"/>
              <a:gd name="connsiteY88" fmla="*/ 3210949 h 6858000"/>
              <a:gd name="connsiteX89" fmla="*/ 6968260 w 12191999"/>
              <a:gd name="connsiteY89" fmla="*/ 3124996 h 6858000"/>
              <a:gd name="connsiteX90" fmla="*/ 7095056 w 12191999"/>
              <a:gd name="connsiteY90" fmla="*/ 3093296 h 6858000"/>
              <a:gd name="connsiteX91" fmla="*/ 7096276 w 12191999"/>
              <a:gd name="connsiteY91" fmla="*/ 3057939 h 6858000"/>
              <a:gd name="connsiteX92" fmla="*/ 6903642 w 12191999"/>
              <a:gd name="connsiteY92" fmla="*/ 3092687 h 6858000"/>
              <a:gd name="connsiteX93" fmla="*/ 6764653 w 12191999"/>
              <a:gd name="connsiteY93" fmla="*/ 3186565 h 6858000"/>
              <a:gd name="connsiteX94" fmla="*/ 6680528 w 12191999"/>
              <a:gd name="connsiteY94" fmla="*/ 3323725 h 6858000"/>
              <a:gd name="connsiteX95" fmla="*/ 6652487 w 12191999"/>
              <a:gd name="connsiteY95" fmla="*/ 3489536 h 6858000"/>
              <a:gd name="connsiteX96" fmla="*/ 6680528 w 12191999"/>
              <a:gd name="connsiteY96" fmla="*/ 3655347 h 6858000"/>
              <a:gd name="connsiteX97" fmla="*/ 6764653 w 12191999"/>
              <a:gd name="connsiteY97" fmla="*/ 3792507 h 6858000"/>
              <a:gd name="connsiteX98" fmla="*/ 6903642 w 12191999"/>
              <a:gd name="connsiteY98" fmla="*/ 3886386 h 6858000"/>
              <a:gd name="connsiteX99" fmla="*/ 7096276 w 12191999"/>
              <a:gd name="connsiteY99" fmla="*/ 3921133 h 6858000"/>
              <a:gd name="connsiteX100" fmla="*/ 7288299 w 12191999"/>
              <a:gd name="connsiteY100" fmla="*/ 3886386 h 6858000"/>
              <a:gd name="connsiteX101" fmla="*/ 7426679 w 12191999"/>
              <a:gd name="connsiteY101" fmla="*/ 3792507 h 6858000"/>
              <a:gd name="connsiteX102" fmla="*/ 7510803 w 12191999"/>
              <a:gd name="connsiteY102" fmla="*/ 3655347 h 6858000"/>
              <a:gd name="connsiteX103" fmla="*/ 7538845 w 12191999"/>
              <a:gd name="connsiteY103" fmla="*/ 3489536 h 6858000"/>
              <a:gd name="connsiteX104" fmla="*/ 7510803 w 12191999"/>
              <a:gd name="connsiteY104" fmla="*/ 3323725 h 6858000"/>
              <a:gd name="connsiteX105" fmla="*/ 7426679 w 12191999"/>
              <a:gd name="connsiteY105" fmla="*/ 3186565 h 6858000"/>
              <a:gd name="connsiteX106" fmla="*/ 7288299 w 12191999"/>
              <a:gd name="connsiteY106" fmla="*/ 3092687 h 6858000"/>
              <a:gd name="connsiteX107" fmla="*/ 7096276 w 12191999"/>
              <a:gd name="connsiteY107" fmla="*/ 3057939 h 6858000"/>
              <a:gd name="connsiteX108" fmla="*/ 5097160 w 12191999"/>
              <a:gd name="connsiteY108" fmla="*/ 3055501 h 6858000"/>
              <a:gd name="connsiteX109" fmla="*/ 4979507 w 12191999"/>
              <a:gd name="connsiteY109" fmla="*/ 3073818 h 6858000"/>
              <a:gd name="connsiteX110" fmla="*/ 4889286 w 12191999"/>
              <a:gd name="connsiteY110" fmla="*/ 3125710 h 6858000"/>
              <a:gd name="connsiteX111" fmla="*/ 4831374 w 12191999"/>
              <a:gd name="connsiteY111" fmla="*/ 3206901 h 6858000"/>
              <a:gd name="connsiteX112" fmla="*/ 4810648 w 12191999"/>
              <a:gd name="connsiteY112" fmla="*/ 3311914 h 6858000"/>
              <a:gd name="connsiteX113" fmla="*/ 4827107 w 12191999"/>
              <a:gd name="connsiteY113" fmla="*/ 3383952 h 6858000"/>
              <a:gd name="connsiteX114" fmla="*/ 4874046 w 12191999"/>
              <a:gd name="connsiteY114" fmla="*/ 3449274 h 6858000"/>
              <a:gd name="connsiteX115" fmla="*/ 4947808 w 12191999"/>
              <a:gd name="connsiteY115" fmla="*/ 3502995 h 6858000"/>
              <a:gd name="connsiteX116" fmla="*/ 5043515 w 12191999"/>
              <a:gd name="connsiteY116" fmla="*/ 3541466 h 6858000"/>
              <a:gd name="connsiteX117" fmla="*/ 5144099 w 12191999"/>
              <a:gd name="connsiteY117" fmla="*/ 3578700 h 6858000"/>
              <a:gd name="connsiteX118" fmla="*/ 5222127 w 12191999"/>
              <a:gd name="connsiteY118" fmla="*/ 3625096 h 6858000"/>
              <a:gd name="connsiteX119" fmla="*/ 5272116 w 12191999"/>
              <a:gd name="connsiteY119" fmla="*/ 3677598 h 6858000"/>
              <a:gd name="connsiteX120" fmla="*/ 5289793 w 12191999"/>
              <a:gd name="connsiteY120" fmla="*/ 3733148 h 6858000"/>
              <a:gd name="connsiteX121" fmla="*/ 5237368 w 12191999"/>
              <a:gd name="connsiteY121" fmla="*/ 3843047 h 6858000"/>
              <a:gd name="connsiteX122" fmla="*/ 5098379 w 12191999"/>
              <a:gd name="connsiteY122" fmla="*/ 3884557 h 6858000"/>
              <a:gd name="connsiteX123" fmla="*/ 5089844 w 12191999"/>
              <a:gd name="connsiteY123" fmla="*/ 3884557 h 6858000"/>
              <a:gd name="connsiteX124" fmla="*/ 5073995 w 12191999"/>
              <a:gd name="connsiteY124" fmla="*/ 3883947 h 6858000"/>
              <a:gd name="connsiteX125" fmla="*/ 5058755 w 12191999"/>
              <a:gd name="connsiteY125" fmla="*/ 3882728 h 6858000"/>
              <a:gd name="connsiteX126" fmla="*/ 5052049 w 12191999"/>
              <a:gd name="connsiteY126" fmla="*/ 3882119 h 6858000"/>
              <a:gd name="connsiteX127" fmla="*/ 4922814 w 12191999"/>
              <a:gd name="connsiteY127" fmla="*/ 3827255 h 6858000"/>
              <a:gd name="connsiteX128" fmla="*/ 4835032 w 12191999"/>
              <a:gd name="connsiteY128" fmla="*/ 3705335 h 6858000"/>
              <a:gd name="connsiteX129" fmla="*/ 4826497 w 12191999"/>
              <a:gd name="connsiteY129" fmla="*/ 3680951 h 6858000"/>
              <a:gd name="connsiteX130" fmla="*/ 4817963 w 12191999"/>
              <a:gd name="connsiteY130" fmla="*/ 3656567 h 6858000"/>
              <a:gd name="connsiteX131" fmla="*/ 4806990 w 12191999"/>
              <a:gd name="connsiteY131" fmla="*/ 3656567 h 6858000"/>
              <a:gd name="connsiteX132" fmla="*/ 4806990 w 12191999"/>
              <a:gd name="connsiteY132" fmla="*/ 3858954 h 6858000"/>
              <a:gd name="connsiteX133" fmla="*/ 4864293 w 12191999"/>
              <a:gd name="connsiteY133" fmla="*/ 3883947 h 6858000"/>
              <a:gd name="connsiteX134" fmla="*/ 4935616 w 12191999"/>
              <a:gd name="connsiteY134" fmla="*/ 3903455 h 6858000"/>
              <a:gd name="connsiteX135" fmla="*/ 5016083 w 12191999"/>
              <a:gd name="connsiteY135" fmla="*/ 3915647 h 6858000"/>
              <a:gd name="connsiteX136" fmla="*/ 5099598 w 12191999"/>
              <a:gd name="connsiteY136" fmla="*/ 3919914 h 6858000"/>
              <a:gd name="connsiteX137" fmla="*/ 5217251 w 12191999"/>
              <a:gd name="connsiteY137" fmla="*/ 3902845 h 6858000"/>
              <a:gd name="connsiteX138" fmla="*/ 5308082 w 12191999"/>
              <a:gd name="connsiteY138" fmla="*/ 3854077 h 6858000"/>
              <a:gd name="connsiteX139" fmla="*/ 5366603 w 12191999"/>
              <a:gd name="connsiteY139" fmla="*/ 3777877 h 6858000"/>
              <a:gd name="connsiteX140" fmla="*/ 5387329 w 12191999"/>
              <a:gd name="connsiteY140" fmla="*/ 3678512 h 6858000"/>
              <a:gd name="connsiteX141" fmla="*/ 5370260 w 12191999"/>
              <a:gd name="connsiteY141" fmla="*/ 3601093 h 6858000"/>
              <a:gd name="connsiteX142" fmla="*/ 5322102 w 12191999"/>
              <a:gd name="connsiteY142" fmla="*/ 3531599 h 6858000"/>
              <a:gd name="connsiteX143" fmla="*/ 5247731 w 12191999"/>
              <a:gd name="connsiteY143" fmla="*/ 3474296 h 6858000"/>
              <a:gd name="connsiteX144" fmla="*/ 5150804 w 12191999"/>
              <a:gd name="connsiteY144" fmla="*/ 3434672 h 6858000"/>
              <a:gd name="connsiteX145" fmla="*/ 5050220 w 12191999"/>
              <a:gd name="connsiteY145" fmla="*/ 3398706 h 6858000"/>
              <a:gd name="connsiteX146" fmla="*/ 4972802 w 12191999"/>
              <a:gd name="connsiteY146" fmla="*/ 3355424 h 6858000"/>
              <a:gd name="connsiteX147" fmla="*/ 4923424 w 12191999"/>
              <a:gd name="connsiteY147" fmla="*/ 3307266 h 6858000"/>
              <a:gd name="connsiteX148" fmla="*/ 4905745 w 12191999"/>
              <a:gd name="connsiteY148" fmla="*/ 3257888 h 6858000"/>
              <a:gd name="connsiteX149" fmla="*/ 4956952 w 12191999"/>
              <a:gd name="connsiteY149" fmla="*/ 3136578 h 6858000"/>
              <a:gd name="connsiteX150" fmla="*/ 5092283 w 12191999"/>
              <a:gd name="connsiteY150" fmla="*/ 3090858 h 6858000"/>
              <a:gd name="connsiteX151" fmla="*/ 5102646 w 12191999"/>
              <a:gd name="connsiteY151" fmla="*/ 3091467 h 6858000"/>
              <a:gd name="connsiteX152" fmla="*/ 5124592 w 12191999"/>
              <a:gd name="connsiteY152" fmla="*/ 3093296 h 6858000"/>
              <a:gd name="connsiteX153" fmla="*/ 5145318 w 12191999"/>
              <a:gd name="connsiteY153" fmla="*/ 3095735 h 6858000"/>
              <a:gd name="connsiteX154" fmla="*/ 5154462 w 12191999"/>
              <a:gd name="connsiteY154" fmla="*/ 3098173 h 6858000"/>
              <a:gd name="connsiteX155" fmla="*/ 5231271 w 12191999"/>
              <a:gd name="connsiteY155" fmla="*/ 3139016 h 6858000"/>
              <a:gd name="connsiteX156" fmla="*/ 5283697 w 12191999"/>
              <a:gd name="connsiteY156" fmla="*/ 3217655 h 6858000"/>
              <a:gd name="connsiteX157" fmla="*/ 5303815 w 12191999"/>
              <a:gd name="connsiteY157" fmla="*/ 3268251 h 6858000"/>
              <a:gd name="connsiteX158" fmla="*/ 5322712 w 12191999"/>
              <a:gd name="connsiteY158" fmla="*/ 3318848 h 6858000"/>
              <a:gd name="connsiteX159" fmla="*/ 5333684 w 12191999"/>
              <a:gd name="connsiteY159" fmla="*/ 3320067 h 6858000"/>
              <a:gd name="connsiteX160" fmla="*/ 5333684 w 12191999"/>
              <a:gd name="connsiteY160" fmla="*/ 3117680 h 6858000"/>
              <a:gd name="connsiteX161" fmla="*/ 5221518 w 12191999"/>
              <a:gd name="connsiteY161" fmla="*/ 3072446 h 6858000"/>
              <a:gd name="connsiteX162" fmla="*/ 5097160 w 12191999"/>
              <a:gd name="connsiteY162" fmla="*/ 3055501 h 6858000"/>
              <a:gd name="connsiteX163" fmla="*/ 0 w 12191999"/>
              <a:gd name="connsiteY163" fmla="*/ 0 h 6858000"/>
              <a:gd name="connsiteX164" fmla="*/ 12191999 w 12191999"/>
              <a:gd name="connsiteY164" fmla="*/ 0 h 6858000"/>
              <a:gd name="connsiteX165" fmla="*/ 12191999 w 12191999"/>
              <a:gd name="connsiteY165" fmla="*/ 6858000 h 6858000"/>
              <a:gd name="connsiteX166" fmla="*/ 0 w 12191999"/>
              <a:gd name="connsiteY16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2191999" h="6858000">
                <a:moveTo>
                  <a:pt x="6695749" y="4700237"/>
                </a:moveTo>
                <a:lnTo>
                  <a:pt x="6694530" y="4716735"/>
                </a:lnTo>
                <a:cubicBezTo>
                  <a:pt x="6693717" y="4716735"/>
                  <a:pt x="6692498" y="4726787"/>
                  <a:pt x="6690872" y="4746891"/>
                </a:cubicBezTo>
                <a:cubicBezTo>
                  <a:pt x="6689247" y="4766995"/>
                  <a:pt x="6687418" y="4789849"/>
                  <a:pt x="6685386" y="4815452"/>
                </a:cubicBezTo>
                <a:cubicBezTo>
                  <a:pt x="6683354" y="4841055"/>
                  <a:pt x="6681322" y="4865033"/>
                  <a:pt x="6679290" y="4887385"/>
                </a:cubicBezTo>
                <a:cubicBezTo>
                  <a:pt x="6677258" y="4909737"/>
                  <a:pt x="6676242" y="4922945"/>
                  <a:pt x="6676242" y="4927009"/>
                </a:cubicBezTo>
                <a:lnTo>
                  <a:pt x="6690872" y="4928228"/>
                </a:lnTo>
                <a:lnTo>
                  <a:pt x="6723791" y="4850199"/>
                </a:lnTo>
                <a:cubicBezTo>
                  <a:pt x="6741672" y="4810372"/>
                  <a:pt x="6763415" y="4781314"/>
                  <a:pt x="6789018" y="4763026"/>
                </a:cubicBezTo>
                <a:cubicBezTo>
                  <a:pt x="6814621" y="4744738"/>
                  <a:pt x="6847336" y="4735594"/>
                  <a:pt x="6887163" y="4735594"/>
                </a:cubicBezTo>
                <a:lnTo>
                  <a:pt x="7026152" y="4735594"/>
                </a:lnTo>
                <a:lnTo>
                  <a:pt x="7026152" y="5435415"/>
                </a:lnTo>
                <a:cubicBezTo>
                  <a:pt x="7026152" y="5468740"/>
                  <a:pt x="7019650" y="5493124"/>
                  <a:pt x="7006645" y="5508567"/>
                </a:cubicBezTo>
                <a:cubicBezTo>
                  <a:pt x="6993640" y="5524010"/>
                  <a:pt x="6972507" y="5532545"/>
                  <a:pt x="6943247" y="5534170"/>
                </a:cubicBezTo>
                <a:lnTo>
                  <a:pt x="6928616" y="5535389"/>
                </a:lnTo>
                <a:lnTo>
                  <a:pt x="6928616" y="5550020"/>
                </a:lnTo>
                <a:lnTo>
                  <a:pt x="7259019" y="5550020"/>
                </a:lnTo>
                <a:lnTo>
                  <a:pt x="7259019" y="5535389"/>
                </a:lnTo>
                <a:lnTo>
                  <a:pt x="7244389" y="5534170"/>
                </a:lnTo>
                <a:cubicBezTo>
                  <a:pt x="7215128" y="5532545"/>
                  <a:pt x="7193995" y="5524010"/>
                  <a:pt x="7180991" y="5508567"/>
                </a:cubicBezTo>
                <a:cubicBezTo>
                  <a:pt x="7167986" y="5493124"/>
                  <a:pt x="7161483" y="5468740"/>
                  <a:pt x="7161483" y="5435415"/>
                </a:cubicBezTo>
                <a:lnTo>
                  <a:pt x="7161483" y="4735594"/>
                </a:lnTo>
                <a:lnTo>
                  <a:pt x="7299253" y="4735594"/>
                </a:lnTo>
                <a:cubicBezTo>
                  <a:pt x="7340706" y="4735594"/>
                  <a:pt x="7374234" y="4744738"/>
                  <a:pt x="7399837" y="4763026"/>
                </a:cubicBezTo>
                <a:cubicBezTo>
                  <a:pt x="7425440" y="4781314"/>
                  <a:pt x="7446370" y="4810372"/>
                  <a:pt x="7462626" y="4850199"/>
                </a:cubicBezTo>
                <a:lnTo>
                  <a:pt x="7495544" y="4928228"/>
                </a:lnTo>
                <a:lnTo>
                  <a:pt x="7506517" y="4928228"/>
                </a:lnTo>
                <a:cubicBezTo>
                  <a:pt x="7504079" y="4896529"/>
                  <a:pt x="7501234" y="4861172"/>
                  <a:pt x="7497983" y="4822157"/>
                </a:cubicBezTo>
                <a:cubicBezTo>
                  <a:pt x="7494731" y="4783143"/>
                  <a:pt x="7491887" y="4748002"/>
                  <a:pt x="7489448" y="4716735"/>
                </a:cubicBezTo>
                <a:lnTo>
                  <a:pt x="7488229" y="4700237"/>
                </a:lnTo>
                <a:close/>
                <a:moveTo>
                  <a:pt x="5153738" y="4689265"/>
                </a:moveTo>
                <a:lnTo>
                  <a:pt x="5083024" y="4907501"/>
                </a:lnTo>
                <a:lnTo>
                  <a:pt x="5356649" y="5569065"/>
                </a:lnTo>
                <a:lnTo>
                  <a:pt x="5356125" y="5570746"/>
                </a:lnTo>
                <a:lnTo>
                  <a:pt x="5357344" y="5570746"/>
                </a:lnTo>
                <a:lnTo>
                  <a:pt x="5391481" y="5570746"/>
                </a:lnTo>
                <a:lnTo>
                  <a:pt x="5632883" y="4816061"/>
                </a:lnTo>
                <a:cubicBezTo>
                  <a:pt x="5644262" y="4783549"/>
                  <a:pt x="5658689" y="4759369"/>
                  <a:pt x="5676165" y="4743519"/>
                </a:cubicBezTo>
                <a:cubicBezTo>
                  <a:pt x="5693640" y="4727669"/>
                  <a:pt x="5717008" y="4718932"/>
                  <a:pt x="5746269" y="4717306"/>
                </a:cubicBezTo>
                <a:lnTo>
                  <a:pt x="5760899" y="4716087"/>
                </a:lnTo>
                <a:lnTo>
                  <a:pt x="5762118" y="4701457"/>
                </a:lnTo>
                <a:lnTo>
                  <a:pt x="5493894" y="4701457"/>
                </a:lnTo>
                <a:lnTo>
                  <a:pt x="5493894" y="4716087"/>
                </a:lnTo>
                <a:lnTo>
                  <a:pt x="5526813" y="4717306"/>
                </a:lnTo>
                <a:cubicBezTo>
                  <a:pt x="5560951" y="4718932"/>
                  <a:pt x="5582896" y="4727263"/>
                  <a:pt x="5592650" y="4742300"/>
                </a:cubicBezTo>
                <a:cubicBezTo>
                  <a:pt x="5602403" y="4757337"/>
                  <a:pt x="5601997" y="4781924"/>
                  <a:pt x="5591430" y="4816061"/>
                </a:cubicBezTo>
                <a:lnTo>
                  <a:pt x="5421281" y="5361772"/>
                </a:lnTo>
                <a:close/>
                <a:moveTo>
                  <a:pt x="5118381" y="4688045"/>
                </a:moveTo>
                <a:lnTo>
                  <a:pt x="4895267" y="5375674"/>
                </a:lnTo>
                <a:lnTo>
                  <a:pt x="4688004" y="4802650"/>
                </a:lnTo>
                <a:cubicBezTo>
                  <a:pt x="4670123" y="4748193"/>
                  <a:pt x="4690848" y="4719745"/>
                  <a:pt x="4750182" y="4717306"/>
                </a:cubicBezTo>
                <a:lnTo>
                  <a:pt x="4767251" y="4716087"/>
                </a:lnTo>
                <a:lnTo>
                  <a:pt x="4769690" y="4714868"/>
                </a:lnTo>
                <a:lnTo>
                  <a:pt x="4769690" y="4700237"/>
                </a:lnTo>
                <a:lnTo>
                  <a:pt x="4429533" y="4700237"/>
                </a:lnTo>
                <a:lnTo>
                  <a:pt x="4429533" y="4714868"/>
                </a:lnTo>
                <a:lnTo>
                  <a:pt x="4440506" y="4716087"/>
                </a:lnTo>
                <a:cubicBezTo>
                  <a:pt x="4464078" y="4717713"/>
                  <a:pt x="4483990" y="4726247"/>
                  <a:pt x="4500246" y="4741690"/>
                </a:cubicBezTo>
                <a:cubicBezTo>
                  <a:pt x="4516502" y="4757133"/>
                  <a:pt x="4531133" y="4781517"/>
                  <a:pt x="4544138" y="4814842"/>
                </a:cubicBezTo>
                <a:lnTo>
                  <a:pt x="4834307" y="5569527"/>
                </a:lnTo>
                <a:lnTo>
                  <a:pt x="4867226" y="5569527"/>
                </a:lnTo>
                <a:lnTo>
                  <a:pt x="5153738" y="4688045"/>
                </a:lnTo>
                <a:close/>
                <a:moveTo>
                  <a:pt x="6074805" y="3258756"/>
                </a:moveTo>
                <a:lnTo>
                  <a:pt x="6074805" y="4230925"/>
                </a:lnTo>
                <a:lnTo>
                  <a:pt x="5104026" y="4230925"/>
                </a:lnTo>
                <a:lnTo>
                  <a:pt x="5104026" y="4273317"/>
                </a:lnTo>
                <a:lnTo>
                  <a:pt x="6074805" y="4273317"/>
                </a:lnTo>
                <a:lnTo>
                  <a:pt x="6074805" y="5245487"/>
                </a:lnTo>
                <a:lnTo>
                  <a:pt x="6117196" y="5245487"/>
                </a:lnTo>
                <a:lnTo>
                  <a:pt x="6117196" y="4273317"/>
                </a:lnTo>
                <a:lnTo>
                  <a:pt x="7087974" y="4273317"/>
                </a:lnTo>
                <a:lnTo>
                  <a:pt x="7087974" y="4230925"/>
                </a:lnTo>
                <a:lnTo>
                  <a:pt x="6117196" y="4230925"/>
                </a:lnTo>
                <a:lnTo>
                  <a:pt x="6117196" y="3258756"/>
                </a:lnTo>
                <a:close/>
                <a:moveTo>
                  <a:pt x="7095056" y="3093296"/>
                </a:moveTo>
                <a:cubicBezTo>
                  <a:pt x="7143012" y="3093296"/>
                  <a:pt x="7185074" y="3103863"/>
                  <a:pt x="7221243" y="3124996"/>
                </a:cubicBezTo>
                <a:cubicBezTo>
                  <a:pt x="7257413" y="3146128"/>
                  <a:pt x="7287487" y="3174779"/>
                  <a:pt x="7311464" y="3210949"/>
                </a:cubicBezTo>
                <a:cubicBezTo>
                  <a:pt x="7335442" y="3247119"/>
                  <a:pt x="7353527" y="3289181"/>
                  <a:pt x="7365719" y="3337136"/>
                </a:cubicBezTo>
                <a:cubicBezTo>
                  <a:pt x="7377911" y="3385092"/>
                  <a:pt x="7384007" y="3435891"/>
                  <a:pt x="7384007" y="3489536"/>
                </a:cubicBezTo>
                <a:cubicBezTo>
                  <a:pt x="7384007" y="3543181"/>
                  <a:pt x="7377911" y="3593981"/>
                  <a:pt x="7365719" y="3641936"/>
                </a:cubicBezTo>
                <a:cubicBezTo>
                  <a:pt x="7353527" y="3689891"/>
                  <a:pt x="7335442" y="3731954"/>
                  <a:pt x="7311464" y="3768123"/>
                </a:cubicBezTo>
                <a:cubicBezTo>
                  <a:pt x="7287487" y="3804293"/>
                  <a:pt x="7257413" y="3832944"/>
                  <a:pt x="7221243" y="3854077"/>
                </a:cubicBezTo>
                <a:cubicBezTo>
                  <a:pt x="7185074" y="3875210"/>
                  <a:pt x="7143012" y="3885776"/>
                  <a:pt x="7095056" y="3885776"/>
                </a:cubicBezTo>
                <a:cubicBezTo>
                  <a:pt x="7047101" y="3885776"/>
                  <a:pt x="7004836" y="3875210"/>
                  <a:pt x="6968260" y="3854077"/>
                </a:cubicBezTo>
                <a:cubicBezTo>
                  <a:pt x="6931684" y="3832944"/>
                  <a:pt x="6901204" y="3804293"/>
                  <a:pt x="6876820" y="3768123"/>
                </a:cubicBezTo>
                <a:cubicBezTo>
                  <a:pt x="6852436" y="3731954"/>
                  <a:pt x="6834148" y="3689891"/>
                  <a:pt x="6821956" y="3641936"/>
                </a:cubicBezTo>
                <a:cubicBezTo>
                  <a:pt x="6809764" y="3593981"/>
                  <a:pt x="6803668" y="3543181"/>
                  <a:pt x="6803668" y="3489536"/>
                </a:cubicBezTo>
                <a:cubicBezTo>
                  <a:pt x="6803668" y="3435891"/>
                  <a:pt x="6809764" y="3385092"/>
                  <a:pt x="6821956" y="3337136"/>
                </a:cubicBezTo>
                <a:cubicBezTo>
                  <a:pt x="6834148" y="3289181"/>
                  <a:pt x="6852436" y="3247119"/>
                  <a:pt x="6876820" y="3210949"/>
                </a:cubicBezTo>
                <a:cubicBezTo>
                  <a:pt x="6901204" y="3174779"/>
                  <a:pt x="6931684" y="3146128"/>
                  <a:pt x="6968260" y="3124996"/>
                </a:cubicBezTo>
                <a:cubicBezTo>
                  <a:pt x="7004836" y="3103863"/>
                  <a:pt x="7047101" y="3093296"/>
                  <a:pt x="7095056" y="3093296"/>
                </a:cubicBezTo>
                <a:close/>
                <a:moveTo>
                  <a:pt x="7096276" y="3057939"/>
                </a:moveTo>
                <a:cubicBezTo>
                  <a:pt x="7023124" y="3057939"/>
                  <a:pt x="6958912" y="3069522"/>
                  <a:pt x="6903642" y="3092687"/>
                </a:cubicBezTo>
                <a:cubicBezTo>
                  <a:pt x="6848372" y="3115851"/>
                  <a:pt x="6802042" y="3147144"/>
                  <a:pt x="6764653" y="3186565"/>
                </a:cubicBezTo>
                <a:cubicBezTo>
                  <a:pt x="6727264" y="3225986"/>
                  <a:pt x="6699223" y="3271706"/>
                  <a:pt x="6680528" y="3323725"/>
                </a:cubicBezTo>
                <a:cubicBezTo>
                  <a:pt x="6661834" y="3375744"/>
                  <a:pt x="6652487" y="3431015"/>
                  <a:pt x="6652487" y="3489536"/>
                </a:cubicBezTo>
                <a:cubicBezTo>
                  <a:pt x="6652487" y="3548058"/>
                  <a:pt x="6661834" y="3603328"/>
                  <a:pt x="6680528" y="3655347"/>
                </a:cubicBezTo>
                <a:cubicBezTo>
                  <a:pt x="6699223" y="3707367"/>
                  <a:pt x="6727264" y="3753087"/>
                  <a:pt x="6764653" y="3792507"/>
                </a:cubicBezTo>
                <a:cubicBezTo>
                  <a:pt x="6802042" y="3831928"/>
                  <a:pt x="6848372" y="3863221"/>
                  <a:pt x="6903642" y="3886386"/>
                </a:cubicBezTo>
                <a:cubicBezTo>
                  <a:pt x="6958912" y="3909551"/>
                  <a:pt x="7023124" y="3921133"/>
                  <a:pt x="7096276" y="3921133"/>
                </a:cubicBezTo>
                <a:cubicBezTo>
                  <a:pt x="7169428" y="3921133"/>
                  <a:pt x="7233435" y="3909551"/>
                  <a:pt x="7288299" y="3886386"/>
                </a:cubicBezTo>
                <a:cubicBezTo>
                  <a:pt x="7343164" y="3863221"/>
                  <a:pt x="7389290" y="3831928"/>
                  <a:pt x="7426679" y="3792507"/>
                </a:cubicBezTo>
                <a:cubicBezTo>
                  <a:pt x="7464068" y="3753087"/>
                  <a:pt x="7492109" y="3707367"/>
                  <a:pt x="7510803" y="3655347"/>
                </a:cubicBezTo>
                <a:cubicBezTo>
                  <a:pt x="7529498" y="3603328"/>
                  <a:pt x="7538845" y="3548058"/>
                  <a:pt x="7538845" y="3489536"/>
                </a:cubicBezTo>
                <a:cubicBezTo>
                  <a:pt x="7538845" y="3431015"/>
                  <a:pt x="7529498" y="3375744"/>
                  <a:pt x="7510803" y="3323725"/>
                </a:cubicBezTo>
                <a:cubicBezTo>
                  <a:pt x="7492109" y="3271706"/>
                  <a:pt x="7464068" y="3225986"/>
                  <a:pt x="7426679" y="3186565"/>
                </a:cubicBezTo>
                <a:cubicBezTo>
                  <a:pt x="7389290" y="3147144"/>
                  <a:pt x="7343164" y="3115851"/>
                  <a:pt x="7288299" y="3092687"/>
                </a:cubicBezTo>
                <a:cubicBezTo>
                  <a:pt x="7233435" y="3069522"/>
                  <a:pt x="7169428" y="3057939"/>
                  <a:pt x="7096276" y="3057939"/>
                </a:cubicBezTo>
                <a:close/>
                <a:moveTo>
                  <a:pt x="5097160" y="3055501"/>
                </a:moveTo>
                <a:cubicBezTo>
                  <a:pt x="5054081" y="3055501"/>
                  <a:pt x="5014865" y="3061607"/>
                  <a:pt x="4979507" y="3073818"/>
                </a:cubicBezTo>
                <a:cubicBezTo>
                  <a:pt x="4944150" y="3086029"/>
                  <a:pt x="4914076" y="3103326"/>
                  <a:pt x="4889286" y="3125710"/>
                </a:cubicBezTo>
                <a:cubicBezTo>
                  <a:pt x="4864496" y="3148093"/>
                  <a:pt x="4845192" y="3175157"/>
                  <a:pt x="4831374" y="3206901"/>
                </a:cubicBezTo>
                <a:cubicBezTo>
                  <a:pt x="4817556" y="3238644"/>
                  <a:pt x="4810648" y="3273649"/>
                  <a:pt x="4810648" y="3311914"/>
                </a:cubicBezTo>
                <a:cubicBezTo>
                  <a:pt x="4810648" y="3336336"/>
                  <a:pt x="4816134" y="3360349"/>
                  <a:pt x="4827107" y="3383952"/>
                </a:cubicBezTo>
                <a:cubicBezTo>
                  <a:pt x="4838080" y="3407554"/>
                  <a:pt x="4853726" y="3429329"/>
                  <a:pt x="4874046" y="3449274"/>
                </a:cubicBezTo>
                <a:cubicBezTo>
                  <a:pt x="4894366" y="3469219"/>
                  <a:pt x="4918953" y="3487126"/>
                  <a:pt x="4947808" y="3502995"/>
                </a:cubicBezTo>
                <a:cubicBezTo>
                  <a:pt x="4976662" y="3518864"/>
                  <a:pt x="5008564" y="3531687"/>
                  <a:pt x="5043515" y="3541466"/>
                </a:cubicBezTo>
                <a:cubicBezTo>
                  <a:pt x="5080091" y="3552046"/>
                  <a:pt x="5113619" y="3564457"/>
                  <a:pt x="5144099" y="3578700"/>
                </a:cubicBezTo>
                <a:cubicBezTo>
                  <a:pt x="5174580" y="3592943"/>
                  <a:pt x="5200588" y="3608408"/>
                  <a:pt x="5222127" y="3625096"/>
                </a:cubicBezTo>
                <a:cubicBezTo>
                  <a:pt x="5243667" y="3641784"/>
                  <a:pt x="5260329" y="3659284"/>
                  <a:pt x="5272116" y="3677598"/>
                </a:cubicBezTo>
                <a:cubicBezTo>
                  <a:pt x="5283900" y="3695911"/>
                  <a:pt x="5289793" y="3714428"/>
                  <a:pt x="5289793" y="3733148"/>
                </a:cubicBezTo>
                <a:cubicBezTo>
                  <a:pt x="5289793" y="3778741"/>
                  <a:pt x="5272318" y="3815374"/>
                  <a:pt x="5237368" y="3843047"/>
                </a:cubicBezTo>
                <a:cubicBezTo>
                  <a:pt x="5202417" y="3870720"/>
                  <a:pt x="5156088" y="3884557"/>
                  <a:pt x="5098379" y="3884557"/>
                </a:cubicBezTo>
                <a:cubicBezTo>
                  <a:pt x="5097566" y="3884557"/>
                  <a:pt x="5094721" y="3884557"/>
                  <a:pt x="5089844" y="3884557"/>
                </a:cubicBezTo>
                <a:cubicBezTo>
                  <a:pt x="5084969" y="3884557"/>
                  <a:pt x="5079685" y="3884354"/>
                  <a:pt x="5073995" y="3883947"/>
                </a:cubicBezTo>
                <a:cubicBezTo>
                  <a:pt x="5068305" y="3883541"/>
                  <a:pt x="5063225" y="3883135"/>
                  <a:pt x="5058755" y="3882728"/>
                </a:cubicBezTo>
                <a:cubicBezTo>
                  <a:pt x="5054284" y="3882322"/>
                  <a:pt x="5052049" y="3882119"/>
                  <a:pt x="5052049" y="3882119"/>
                </a:cubicBezTo>
                <a:cubicBezTo>
                  <a:pt x="5005720" y="3878055"/>
                  <a:pt x="4962642" y="3859767"/>
                  <a:pt x="4922814" y="3827255"/>
                </a:cubicBezTo>
                <a:cubicBezTo>
                  <a:pt x="4882987" y="3794743"/>
                  <a:pt x="4853726" y="3754103"/>
                  <a:pt x="4835032" y="3705335"/>
                </a:cubicBezTo>
                <a:cubicBezTo>
                  <a:pt x="4832594" y="3698019"/>
                  <a:pt x="4829748" y="3689891"/>
                  <a:pt x="4826497" y="3680951"/>
                </a:cubicBezTo>
                <a:cubicBezTo>
                  <a:pt x="4823247" y="3672010"/>
                  <a:pt x="4820401" y="3663882"/>
                  <a:pt x="4817963" y="3656567"/>
                </a:cubicBezTo>
                <a:lnTo>
                  <a:pt x="4806990" y="3656567"/>
                </a:lnTo>
                <a:lnTo>
                  <a:pt x="4806990" y="3858954"/>
                </a:lnTo>
                <a:cubicBezTo>
                  <a:pt x="4823247" y="3867895"/>
                  <a:pt x="4842347" y="3876226"/>
                  <a:pt x="4864293" y="3883947"/>
                </a:cubicBezTo>
                <a:cubicBezTo>
                  <a:pt x="4886238" y="3891669"/>
                  <a:pt x="4910012" y="3898171"/>
                  <a:pt x="4935616" y="3903455"/>
                </a:cubicBezTo>
                <a:cubicBezTo>
                  <a:pt x="4961219" y="3908738"/>
                  <a:pt x="4988041" y="3912802"/>
                  <a:pt x="5016083" y="3915647"/>
                </a:cubicBezTo>
                <a:cubicBezTo>
                  <a:pt x="5044124" y="3918491"/>
                  <a:pt x="5071964" y="3919914"/>
                  <a:pt x="5099598" y="3919914"/>
                </a:cubicBezTo>
                <a:cubicBezTo>
                  <a:pt x="5142676" y="3919914"/>
                  <a:pt x="5181894" y="3914224"/>
                  <a:pt x="5217251" y="3902845"/>
                </a:cubicBezTo>
                <a:cubicBezTo>
                  <a:pt x="5252608" y="3891466"/>
                  <a:pt x="5282884" y="3875210"/>
                  <a:pt x="5308082" y="3854077"/>
                </a:cubicBezTo>
                <a:cubicBezTo>
                  <a:pt x="5333278" y="3832944"/>
                  <a:pt x="5352785" y="3807544"/>
                  <a:pt x="5366603" y="3777877"/>
                </a:cubicBezTo>
                <a:cubicBezTo>
                  <a:pt x="5380420" y="3748210"/>
                  <a:pt x="5387329" y="3715088"/>
                  <a:pt x="5387329" y="3678512"/>
                </a:cubicBezTo>
                <a:cubicBezTo>
                  <a:pt x="5387329" y="3651690"/>
                  <a:pt x="5381639" y="3625883"/>
                  <a:pt x="5370260" y="3601093"/>
                </a:cubicBezTo>
                <a:cubicBezTo>
                  <a:pt x="5358881" y="3576303"/>
                  <a:pt x="5342828" y="3553138"/>
                  <a:pt x="5322102" y="3531599"/>
                </a:cubicBezTo>
                <a:cubicBezTo>
                  <a:pt x="5301375" y="3510059"/>
                  <a:pt x="5276585" y="3490959"/>
                  <a:pt x="5247731" y="3474296"/>
                </a:cubicBezTo>
                <a:cubicBezTo>
                  <a:pt x="5218876" y="3457634"/>
                  <a:pt x="5186568" y="3444426"/>
                  <a:pt x="5150804" y="3434672"/>
                </a:cubicBezTo>
                <a:cubicBezTo>
                  <a:pt x="5114228" y="3424106"/>
                  <a:pt x="5080700" y="3412117"/>
                  <a:pt x="5050220" y="3398706"/>
                </a:cubicBezTo>
                <a:cubicBezTo>
                  <a:pt x="5019740" y="3385295"/>
                  <a:pt x="4993934" y="3370867"/>
                  <a:pt x="4972802" y="3355424"/>
                </a:cubicBezTo>
                <a:cubicBezTo>
                  <a:pt x="4951668" y="3339981"/>
                  <a:pt x="4935210" y="3323928"/>
                  <a:pt x="4923424" y="3307266"/>
                </a:cubicBezTo>
                <a:cubicBezTo>
                  <a:pt x="4911638" y="3290604"/>
                  <a:pt x="4905745" y="3274144"/>
                  <a:pt x="4905745" y="3257888"/>
                </a:cubicBezTo>
                <a:cubicBezTo>
                  <a:pt x="4905745" y="3207495"/>
                  <a:pt x="4922814" y="3167058"/>
                  <a:pt x="4956952" y="3136578"/>
                </a:cubicBezTo>
                <a:cubicBezTo>
                  <a:pt x="4991089" y="3106098"/>
                  <a:pt x="5036200" y="3090858"/>
                  <a:pt x="5092283" y="3090858"/>
                </a:cubicBezTo>
                <a:cubicBezTo>
                  <a:pt x="5092283" y="3090858"/>
                  <a:pt x="5095737" y="3091061"/>
                  <a:pt x="5102646" y="3091467"/>
                </a:cubicBezTo>
                <a:cubicBezTo>
                  <a:pt x="5109556" y="3091874"/>
                  <a:pt x="5116870" y="3092483"/>
                  <a:pt x="5124592" y="3093296"/>
                </a:cubicBezTo>
                <a:cubicBezTo>
                  <a:pt x="5132313" y="3094109"/>
                  <a:pt x="5139222" y="3094922"/>
                  <a:pt x="5145318" y="3095735"/>
                </a:cubicBezTo>
                <a:cubicBezTo>
                  <a:pt x="5151414" y="3096547"/>
                  <a:pt x="5154462" y="3097360"/>
                  <a:pt x="5154462" y="3098173"/>
                </a:cubicBezTo>
                <a:cubicBezTo>
                  <a:pt x="5182097" y="3103863"/>
                  <a:pt x="5207700" y="3117477"/>
                  <a:pt x="5231271" y="3139016"/>
                </a:cubicBezTo>
                <a:cubicBezTo>
                  <a:pt x="5254843" y="3160556"/>
                  <a:pt x="5272318" y="3186768"/>
                  <a:pt x="5283697" y="3217655"/>
                </a:cubicBezTo>
                <a:cubicBezTo>
                  <a:pt x="5290200" y="3233098"/>
                  <a:pt x="5296905" y="3249963"/>
                  <a:pt x="5303815" y="3268251"/>
                </a:cubicBezTo>
                <a:cubicBezTo>
                  <a:pt x="5310723" y="3286539"/>
                  <a:pt x="5317022" y="3303405"/>
                  <a:pt x="5322712" y="3318848"/>
                </a:cubicBezTo>
                <a:lnTo>
                  <a:pt x="5333684" y="3320067"/>
                </a:lnTo>
                <a:lnTo>
                  <a:pt x="5333684" y="3117680"/>
                </a:lnTo>
                <a:cubicBezTo>
                  <a:pt x="5301985" y="3098821"/>
                  <a:pt x="5264596" y="3083743"/>
                  <a:pt x="5221518" y="3072446"/>
                </a:cubicBezTo>
                <a:cubicBezTo>
                  <a:pt x="5178440" y="3061149"/>
                  <a:pt x="5136988" y="3055501"/>
                  <a:pt x="5097160" y="3055501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B1A9-DC61-4F5F-8305-3F0D980E97FC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0E2743-5E46-479D-8D6C-C174E2E53A08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4D716C-4B1C-4EF1-91D8-4AE79A712F43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11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F5A68A-20D9-4B9E-B70D-AC87011B7181}"/>
              </a:ext>
            </a:extLst>
          </p:cNvPr>
          <p:cNvSpPr txBox="1"/>
          <p:nvPr/>
        </p:nvSpPr>
        <p:spPr>
          <a:xfrm>
            <a:off x="1016761" y="976266"/>
            <a:ext cx="9949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PRODUCT STRENGTH</a:t>
            </a:r>
          </a:p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AND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66C7-57D2-41B6-8CA2-1402A2EF7E89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52BEAB-B645-4B23-B6F6-8615846154FC}"/>
              </a:ext>
            </a:extLst>
          </p:cNvPr>
          <p:cNvSpPr txBox="1"/>
          <p:nvPr/>
        </p:nvSpPr>
        <p:spPr>
          <a:xfrm>
            <a:off x="8770415" y="3009192"/>
            <a:ext cx="21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OPPORTUNITIES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05B2EE-E5B2-4184-BE59-B0EDE29C023A}"/>
              </a:ext>
            </a:extLst>
          </p:cNvPr>
          <p:cNvSpPr txBox="1"/>
          <p:nvPr/>
        </p:nvSpPr>
        <p:spPr>
          <a:xfrm>
            <a:off x="8770413" y="4595042"/>
            <a:ext cx="21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THREATS</a:t>
            </a:r>
          </a:p>
        </p:txBody>
      </p:sp>
      <p:sp>
        <p:nvSpPr>
          <p:cNvPr id="37" name="7 CuadroTexto">
            <a:extLst>
              <a:ext uri="{FF2B5EF4-FFF2-40B4-BE49-F238E27FC236}">
                <a16:creationId xmlns:a16="http://schemas.microsoft.com/office/drawing/2014/main" id="{43339D7F-5003-4B0A-A890-8C385F011B4E}"/>
              </a:ext>
            </a:extLst>
          </p:cNvPr>
          <p:cNvSpPr txBox="1"/>
          <p:nvPr/>
        </p:nvSpPr>
        <p:spPr>
          <a:xfrm>
            <a:off x="8770412" y="4933596"/>
            <a:ext cx="21961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Few Giant Branded Competitors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4AA0DF-B7C1-4615-AADF-4CBBFEC43528}"/>
              </a:ext>
            </a:extLst>
          </p:cNvPr>
          <p:cNvSpPr txBox="1"/>
          <p:nvPr/>
        </p:nvSpPr>
        <p:spPr>
          <a:xfrm>
            <a:off x="1225396" y="3009192"/>
            <a:ext cx="21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STRENGTH</a:t>
            </a:r>
          </a:p>
        </p:txBody>
      </p:sp>
      <p:sp>
        <p:nvSpPr>
          <p:cNvPr id="39" name="7 CuadroTexto">
            <a:extLst>
              <a:ext uri="{FF2B5EF4-FFF2-40B4-BE49-F238E27FC236}">
                <a16:creationId xmlns:a16="http://schemas.microsoft.com/office/drawing/2014/main" id="{3ADBDC4B-4B91-4BCC-B12C-1D210D81E21C}"/>
              </a:ext>
            </a:extLst>
          </p:cNvPr>
          <p:cNvSpPr txBox="1"/>
          <p:nvPr/>
        </p:nvSpPr>
        <p:spPr>
          <a:xfrm>
            <a:off x="1225395" y="3347746"/>
            <a:ext cx="21961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Centralized Multiple capabilities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AI Based Solution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Bundles of feature in 1 package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2FB7B1-9BD2-4F96-96A5-119DDD385992}"/>
              </a:ext>
            </a:extLst>
          </p:cNvPr>
          <p:cNvSpPr txBox="1"/>
          <p:nvPr/>
        </p:nvSpPr>
        <p:spPr>
          <a:xfrm>
            <a:off x="1225394" y="4595042"/>
            <a:ext cx="219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WEAKNESS</a:t>
            </a:r>
          </a:p>
        </p:txBody>
      </p:sp>
      <p:sp>
        <p:nvSpPr>
          <p:cNvPr id="41" name="7 CuadroTexto">
            <a:extLst>
              <a:ext uri="{FF2B5EF4-FFF2-40B4-BE49-F238E27FC236}">
                <a16:creationId xmlns:a16="http://schemas.microsoft.com/office/drawing/2014/main" id="{A7EB6000-56C8-48D3-8F85-419841B155B1}"/>
              </a:ext>
            </a:extLst>
          </p:cNvPr>
          <p:cNvSpPr txBox="1"/>
          <p:nvPr/>
        </p:nvSpPr>
        <p:spPr>
          <a:xfrm>
            <a:off x="1225393" y="4933596"/>
            <a:ext cx="21961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Competitors – </a:t>
            </a:r>
          </a:p>
          <a:p>
            <a:pPr algn="r"/>
            <a:endParaRPr lang="en-US" sz="1000" dirty="0">
              <a:solidFill>
                <a:schemeClr val="bg1"/>
              </a:solidFill>
              <a:latin typeface="Modern_Sans_Light" panose="02000503000000000000" pitchFamily="50" charset="0"/>
              <a:cs typeface="Times Sans Serif" panose="02020603050405020304" pitchFamily="18" charset="0"/>
            </a:endParaRPr>
          </a:p>
          <a:p>
            <a:pPr algn="r"/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Brand popularity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51E26F-A282-4DF0-B2FB-3907F652A839}"/>
              </a:ext>
            </a:extLst>
          </p:cNvPr>
          <p:cNvCxnSpPr/>
          <p:nvPr/>
        </p:nvCxnSpPr>
        <p:spPr>
          <a:xfrm>
            <a:off x="7839567" y="3429000"/>
            <a:ext cx="799466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EDA4C7-653E-45DA-AB7D-5E731575B311}"/>
              </a:ext>
            </a:extLst>
          </p:cNvPr>
          <p:cNvCxnSpPr/>
          <p:nvPr/>
        </p:nvCxnSpPr>
        <p:spPr>
          <a:xfrm>
            <a:off x="7839567" y="5041711"/>
            <a:ext cx="799466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219EF0-6358-4E71-B3A9-863661B4CC78}"/>
              </a:ext>
            </a:extLst>
          </p:cNvPr>
          <p:cNvCxnSpPr>
            <a:cxnSpLocks/>
          </p:cNvCxnSpPr>
          <p:nvPr/>
        </p:nvCxnSpPr>
        <p:spPr>
          <a:xfrm flipH="1">
            <a:off x="3552963" y="3429000"/>
            <a:ext cx="799466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15DFCB9-92AF-4F12-BCA6-8B23C628EF8E}"/>
              </a:ext>
            </a:extLst>
          </p:cNvPr>
          <p:cNvCxnSpPr>
            <a:cxnSpLocks/>
          </p:cNvCxnSpPr>
          <p:nvPr/>
        </p:nvCxnSpPr>
        <p:spPr>
          <a:xfrm flipH="1">
            <a:off x="3552963" y="5041711"/>
            <a:ext cx="799466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7 CuadroTexto">
            <a:extLst>
              <a:ext uri="{FF2B5EF4-FFF2-40B4-BE49-F238E27FC236}">
                <a16:creationId xmlns:a16="http://schemas.microsoft.com/office/drawing/2014/main" id="{43339D7F-5003-4B0A-A890-8C385F011B4E}"/>
              </a:ext>
            </a:extLst>
          </p:cNvPr>
          <p:cNvSpPr txBox="1"/>
          <p:nvPr/>
        </p:nvSpPr>
        <p:spPr>
          <a:xfrm>
            <a:off x="8847524" y="3351248"/>
            <a:ext cx="21961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Massive Demand to move on to cloud &amp; work from anywhere &amp; any device</a:t>
            </a:r>
          </a:p>
          <a:p>
            <a:endParaRPr lang="en-US" sz="1000" dirty="0">
              <a:solidFill>
                <a:schemeClr val="bg1"/>
              </a:solidFill>
              <a:latin typeface="Modern_Sans_Light" panose="02000503000000000000" pitchFamily="50" charset="0"/>
              <a:cs typeface="Times Sans Serif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Affordable</a:t>
            </a:r>
          </a:p>
          <a:p>
            <a:r>
              <a:rPr lang="en-US" sz="1000" dirty="0">
                <a:solidFill>
                  <a:schemeClr val="bg1"/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Automation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19CAA92-497C-E184-77FD-6AFE044EC6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2" b="30092"/>
          <a:stretch>
            <a:fillRect/>
          </a:stretch>
        </p:blipFill>
        <p:spPr>
          <a:xfrm>
            <a:off x="8982234" y="608437"/>
            <a:ext cx="1926771" cy="1083809"/>
          </a:xfrm>
        </p:spPr>
      </p:pic>
    </p:spTree>
    <p:extLst>
      <p:ext uri="{BB962C8B-B14F-4D97-AF65-F5344CB8AC3E}">
        <p14:creationId xmlns:p14="http://schemas.microsoft.com/office/powerpoint/2010/main" val="356527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BB6A5E-8F3B-4E4C-B74F-DD029A546DF2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638969-7113-45F4-8489-066BD6F03815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6333D0-6A26-4503-AAE0-BAE10269FD52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12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714A1F-5FF4-4C76-A214-C43DCE897AEE}"/>
              </a:ext>
            </a:extLst>
          </p:cNvPr>
          <p:cNvSpPr txBox="1"/>
          <p:nvPr/>
        </p:nvSpPr>
        <p:spPr>
          <a:xfrm>
            <a:off x="1016761" y="862738"/>
            <a:ext cx="9949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MEET 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AFB62-285E-4843-9A1A-FE30A4D54624}"/>
              </a:ext>
            </a:extLst>
          </p:cNvPr>
          <p:cNvSpPr/>
          <p:nvPr/>
        </p:nvSpPr>
        <p:spPr>
          <a:xfrm>
            <a:off x="1146626" y="839878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231158-BBE0-4F95-B605-3924E48FC9B0}"/>
              </a:ext>
            </a:extLst>
          </p:cNvPr>
          <p:cNvSpPr txBox="1"/>
          <p:nvPr/>
        </p:nvSpPr>
        <p:spPr>
          <a:xfrm>
            <a:off x="1403056" y="4391012"/>
            <a:ext cx="160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Chandan </a:t>
            </a:r>
            <a:r>
              <a:rPr lang="en-US" sz="16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Sahu</a:t>
            </a:r>
            <a:endParaRPr lang="en-US" sz="1600" b="1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AC21F5-3BD2-418E-98CA-E9CA0F712990}"/>
              </a:ext>
            </a:extLst>
          </p:cNvPr>
          <p:cNvSpPr/>
          <p:nvPr/>
        </p:nvSpPr>
        <p:spPr>
          <a:xfrm>
            <a:off x="1227909" y="4729566"/>
            <a:ext cx="20761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MCA , MCP 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15 Years of exp. in IT</a:t>
            </a: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SQL Planner Founder , Owner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3013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C4175-C171-A174-43CC-055DD1B03974}"/>
              </a:ext>
            </a:extLst>
          </p:cNvPr>
          <p:cNvSpPr txBox="1"/>
          <p:nvPr/>
        </p:nvSpPr>
        <p:spPr>
          <a:xfrm>
            <a:off x="3567136" y="4391012"/>
            <a:ext cx="160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Sonali Sahu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97AE6-CE03-2ADA-D95B-CE73BD659386}"/>
              </a:ext>
            </a:extLst>
          </p:cNvPr>
          <p:cNvSpPr/>
          <p:nvPr/>
        </p:nvSpPr>
        <p:spPr>
          <a:xfrm>
            <a:off x="3391989" y="4729566"/>
            <a:ext cx="2076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Business Director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7410E-5D35-1178-9CD2-180744465F4A}"/>
              </a:ext>
            </a:extLst>
          </p:cNvPr>
          <p:cNvSpPr txBox="1"/>
          <p:nvPr/>
        </p:nvSpPr>
        <p:spPr>
          <a:xfrm>
            <a:off x="5550126" y="4391012"/>
            <a:ext cx="160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Manish Kumar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044E3-E905-002B-DA5F-AB8930A02004}"/>
              </a:ext>
            </a:extLst>
          </p:cNvPr>
          <p:cNvSpPr/>
          <p:nvPr/>
        </p:nvSpPr>
        <p:spPr>
          <a:xfrm>
            <a:off x="5374979" y="4729566"/>
            <a:ext cx="2076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Account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35778-A70F-2ACD-0D4B-5845C3E626C3}"/>
              </a:ext>
            </a:extLst>
          </p:cNvPr>
          <p:cNvSpPr txBox="1"/>
          <p:nvPr/>
        </p:nvSpPr>
        <p:spPr>
          <a:xfrm>
            <a:off x="7719414" y="4391012"/>
            <a:ext cx="2274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On Demand Freelancers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00916-98E5-8A64-69A4-8427D2484927}"/>
              </a:ext>
            </a:extLst>
          </p:cNvPr>
          <p:cNvSpPr/>
          <p:nvPr/>
        </p:nvSpPr>
        <p:spPr>
          <a:xfrm>
            <a:off x="7544267" y="4729566"/>
            <a:ext cx="20761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Development activity</a:t>
            </a:r>
          </a:p>
        </p:txBody>
      </p:sp>
    </p:spTree>
    <p:extLst>
      <p:ext uri="{BB962C8B-B14F-4D97-AF65-F5344CB8AC3E}">
        <p14:creationId xmlns:p14="http://schemas.microsoft.com/office/powerpoint/2010/main" val="200567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50F10FB-42A9-42FF-8B08-2EB8939AE66C}"/>
              </a:ext>
            </a:extLst>
          </p:cNvPr>
          <p:cNvSpPr txBox="1"/>
          <p:nvPr/>
        </p:nvSpPr>
        <p:spPr>
          <a:xfrm>
            <a:off x="381000" y="954336"/>
            <a:ext cx="11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THANKS FOR WATCHING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D90B1-674F-49E5-9D79-F4FB4FE9D5E5}"/>
              </a:ext>
            </a:extLst>
          </p:cNvPr>
          <p:cNvSpPr txBox="1"/>
          <p:nvPr/>
        </p:nvSpPr>
        <p:spPr>
          <a:xfrm>
            <a:off x="7967663" y="5595887"/>
            <a:ext cx="401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82490-B7F7-8880-ED69-9176E3BEF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32287" r="18782" b="31801"/>
          <a:stretch/>
        </p:blipFill>
        <p:spPr>
          <a:xfrm>
            <a:off x="8616714" y="3351927"/>
            <a:ext cx="2721429" cy="226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672C7-D85E-43FE-7C39-F62750FD7618}"/>
              </a:ext>
            </a:extLst>
          </p:cNvPr>
          <p:cNvSpPr txBox="1"/>
          <p:nvPr/>
        </p:nvSpPr>
        <p:spPr>
          <a:xfrm>
            <a:off x="6096001" y="5852842"/>
            <a:ext cx="571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Write to:  </a:t>
            </a:r>
            <a:r>
              <a:rPr lang="en-US" sz="24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chandansahu@mssqlplanner.com</a:t>
            </a:r>
            <a:endParaRPr lang="en-US" sz="2400" dirty="0">
              <a:solidFill>
                <a:srgbClr val="0EAAE3"/>
              </a:solidFill>
              <a:latin typeface="Wensley Demo" pitchFamily="2" charset="0"/>
              <a:ea typeface="Roboto Slab" pitchFamily="2" charset="0"/>
              <a:cs typeface="Times Sans Serif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9F55D-8A51-7B70-8575-279336D7E5B3}"/>
              </a:ext>
            </a:extLst>
          </p:cNvPr>
          <p:cNvSpPr txBox="1"/>
          <p:nvPr/>
        </p:nvSpPr>
        <p:spPr>
          <a:xfrm>
            <a:off x="6357257" y="6304414"/>
            <a:ext cx="545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Or :  </a:t>
            </a:r>
            <a:r>
              <a:rPr lang="en-US" sz="24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chandansqlexpert@gmail.com</a:t>
            </a:r>
            <a:endParaRPr lang="en-US" sz="2400" dirty="0">
              <a:solidFill>
                <a:srgbClr val="0EAAE3"/>
              </a:solidFill>
              <a:latin typeface="Wensley Demo" pitchFamily="2" charset="0"/>
              <a:ea typeface="Roboto Slab" pitchFamily="2" charset="0"/>
              <a:cs typeface="Times Sans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0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42246D-4478-4D3A-A359-941C2E2B1B52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FA18AC-7132-41ED-BFFB-23E730BE299A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E0B749-08C6-4C3D-A481-2F7FF650CEE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026381-AF27-47DD-86C7-C77606B39D4C}"/>
              </a:ext>
            </a:extLst>
          </p:cNvPr>
          <p:cNvSpPr txBox="1"/>
          <p:nvPr/>
        </p:nvSpPr>
        <p:spPr>
          <a:xfrm>
            <a:off x="1146626" y="2002794"/>
            <a:ext cx="9897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We help making Information Technology Infrastructure Database server </a:t>
            </a:r>
            <a:r>
              <a:rPr lang="en-US" sz="4000" b="1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healthy, faster &amp; Error free</a:t>
            </a:r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. We feel excited everyday to build happy Admin, developer and end users experiences.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3A967-2173-4CED-BAB5-9550BFA815C2}"/>
              </a:ext>
            </a:extLst>
          </p:cNvPr>
          <p:cNvSpPr/>
          <p:nvPr/>
        </p:nvSpPr>
        <p:spPr>
          <a:xfrm>
            <a:off x="1146626" y="2002794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EDBB46-7BF1-47B3-8744-EF30B761EADC}"/>
              </a:ext>
            </a:extLst>
          </p:cNvPr>
          <p:cNvSpPr txBox="1"/>
          <p:nvPr/>
        </p:nvSpPr>
        <p:spPr>
          <a:xfrm>
            <a:off x="8361828" y="6246168"/>
            <a:ext cx="3487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600" dirty="0">
                <a:solidFill>
                  <a:schemeClr val="bg1">
                    <a:lumMod val="65000"/>
                  </a:schemeClr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</p:spTree>
    <p:extLst>
      <p:ext uri="{BB962C8B-B14F-4D97-AF65-F5344CB8AC3E}">
        <p14:creationId xmlns:p14="http://schemas.microsoft.com/office/powerpoint/2010/main" val="158599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42246D-4478-4D3A-A359-941C2E2B1B52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FA18AC-7132-41ED-BFFB-23E730BE299A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E0B749-08C6-4C3D-A481-2F7FF650CEE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026381-AF27-47DD-86C7-C77606B39D4C}"/>
              </a:ext>
            </a:extLst>
          </p:cNvPr>
          <p:cNvSpPr txBox="1"/>
          <p:nvPr/>
        </p:nvSpPr>
        <p:spPr>
          <a:xfrm>
            <a:off x="1016761" y="1307192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AN OVERVIEW OF THE PROBLEM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3A967-2173-4CED-BAB5-9550BFA815C2}"/>
              </a:ext>
            </a:extLst>
          </p:cNvPr>
          <p:cNvSpPr/>
          <p:nvPr/>
        </p:nvSpPr>
        <p:spPr>
          <a:xfrm>
            <a:off x="1146626" y="128433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4" y="2228769"/>
            <a:ext cx="294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Servers slowness, Issues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37141-CC78-4CB7-A736-FC38A30328DD}"/>
              </a:ext>
            </a:extLst>
          </p:cNvPr>
          <p:cNvSpPr/>
          <p:nvPr/>
        </p:nvSpPr>
        <p:spPr>
          <a:xfrm>
            <a:off x="1301369" y="2810247"/>
            <a:ext cx="25250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Request may be taking high resources which without proper / advance monitoring technique – cant be detected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A6067-D567-4E9A-B761-FE473794BBF8}"/>
              </a:ext>
            </a:extLst>
          </p:cNvPr>
          <p:cNvSpPr/>
          <p:nvPr/>
        </p:nvSpPr>
        <p:spPr>
          <a:xfrm>
            <a:off x="1384179" y="2254318"/>
            <a:ext cx="365760" cy="274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2E2F1-8193-4F77-8B65-4F759C12D3D4}"/>
              </a:ext>
            </a:extLst>
          </p:cNvPr>
          <p:cNvSpPr txBox="1"/>
          <p:nvPr/>
        </p:nvSpPr>
        <p:spPr>
          <a:xfrm>
            <a:off x="4285004" y="2228769"/>
            <a:ext cx="239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02.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Expensive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8D910-D960-4375-9FD7-0F500F7E0B13}"/>
              </a:ext>
            </a:extLst>
          </p:cNvPr>
          <p:cNvSpPr/>
          <p:nvPr/>
        </p:nvSpPr>
        <p:spPr>
          <a:xfrm>
            <a:off x="4242816" y="2810247"/>
            <a:ext cx="25250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Complete Solution from other competitor Starts with 4000$ Per Server minimum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B7D9C2-32E6-473A-AA75-19EF73915316}"/>
              </a:ext>
            </a:extLst>
          </p:cNvPr>
          <p:cNvSpPr/>
          <p:nvPr/>
        </p:nvSpPr>
        <p:spPr>
          <a:xfrm>
            <a:off x="4367649" y="2254318"/>
            <a:ext cx="365760" cy="274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1CA487-E6EC-4492-9C9A-B794AEE5CFA6}"/>
              </a:ext>
            </a:extLst>
          </p:cNvPr>
          <p:cNvSpPr txBox="1"/>
          <p:nvPr/>
        </p:nvSpPr>
        <p:spPr>
          <a:xfrm>
            <a:off x="6752484" y="2216926"/>
            <a:ext cx="294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03.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Many Tools &amp; Complexity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E1E9CE-C73E-4DEB-8614-9EC00FEE6A60}"/>
              </a:ext>
            </a:extLst>
          </p:cNvPr>
          <p:cNvSpPr/>
          <p:nvPr/>
        </p:nvSpPr>
        <p:spPr>
          <a:xfrm>
            <a:off x="6857178" y="2254318"/>
            <a:ext cx="365760" cy="274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EDBB46-7BF1-47B3-8744-EF30B761EADC}"/>
              </a:ext>
            </a:extLst>
          </p:cNvPr>
          <p:cNvSpPr txBox="1"/>
          <p:nvPr/>
        </p:nvSpPr>
        <p:spPr>
          <a:xfrm>
            <a:off x="8361828" y="6246168"/>
            <a:ext cx="3487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600" dirty="0">
                <a:solidFill>
                  <a:schemeClr val="bg1">
                    <a:lumMod val="65000"/>
                  </a:schemeClr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8D910-D960-4375-9FD7-0F500F7E0B13}"/>
              </a:ext>
            </a:extLst>
          </p:cNvPr>
          <p:cNvSpPr/>
          <p:nvPr/>
        </p:nvSpPr>
        <p:spPr>
          <a:xfrm>
            <a:off x="6752484" y="2810247"/>
            <a:ext cx="25250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To Do multiple Database related task , folks need to have multiple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4DD4F-D02A-FCF1-0299-8D4E8687A74B}"/>
              </a:ext>
            </a:extLst>
          </p:cNvPr>
          <p:cNvSpPr txBox="1"/>
          <p:nvPr/>
        </p:nvSpPr>
        <p:spPr>
          <a:xfrm>
            <a:off x="1301369" y="4100352"/>
            <a:ext cx="385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04.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Missing Capability to investigate Root-cause of Problems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70C2B6-CA84-FF0D-8EAA-7AE4AC9E5148}"/>
              </a:ext>
            </a:extLst>
          </p:cNvPr>
          <p:cNvSpPr/>
          <p:nvPr/>
        </p:nvSpPr>
        <p:spPr>
          <a:xfrm>
            <a:off x="1428926" y="4123544"/>
            <a:ext cx="365760" cy="274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415D4-581C-A686-B0A7-52D0870312A2}"/>
              </a:ext>
            </a:extLst>
          </p:cNvPr>
          <p:cNvSpPr txBox="1"/>
          <p:nvPr/>
        </p:nvSpPr>
        <p:spPr>
          <a:xfrm>
            <a:off x="5642142" y="4045725"/>
            <a:ext cx="385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05.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No Remediation and Auto Apply solution to Problems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30FBBD-5D04-D779-49DD-9ADE8EAD36F0}"/>
              </a:ext>
            </a:extLst>
          </p:cNvPr>
          <p:cNvSpPr/>
          <p:nvPr/>
        </p:nvSpPr>
        <p:spPr>
          <a:xfrm>
            <a:off x="5746837" y="4083117"/>
            <a:ext cx="365760" cy="27432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3" name="Graphic 22" descr="Warning">
            <a:extLst>
              <a:ext uri="{FF2B5EF4-FFF2-40B4-BE49-F238E27FC236}">
                <a16:creationId xmlns:a16="http://schemas.microsoft.com/office/drawing/2014/main" id="{1AFF344C-AE80-64AC-B65F-708405BBD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477" y="1450678"/>
            <a:ext cx="420913" cy="4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42246D-4478-4D3A-A359-941C2E2B1B52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FA18AC-7132-41ED-BFFB-23E730BE299A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E0B749-08C6-4C3D-A481-2F7FF650CEE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026381-AF27-47DD-86C7-C77606B39D4C}"/>
              </a:ext>
            </a:extLst>
          </p:cNvPr>
          <p:cNvSpPr txBox="1"/>
          <p:nvPr/>
        </p:nvSpPr>
        <p:spPr>
          <a:xfrm>
            <a:off x="1011802" y="654481"/>
            <a:ext cx="9716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SOLUTION / COMPETITIVE ADVANTAGE</a:t>
            </a:r>
          </a:p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3A967-2173-4CED-BAB5-9550BFA815C2}"/>
              </a:ext>
            </a:extLst>
          </p:cNvPr>
          <p:cNvSpPr/>
          <p:nvPr/>
        </p:nvSpPr>
        <p:spPr>
          <a:xfrm>
            <a:off x="1146626" y="674730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37141-CC78-4CB7-A736-FC38A30328DD}"/>
              </a:ext>
            </a:extLst>
          </p:cNvPr>
          <p:cNvSpPr/>
          <p:nvPr/>
        </p:nvSpPr>
        <p:spPr>
          <a:xfrm>
            <a:off x="4354628" y="5629999"/>
            <a:ext cx="35269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SQL Planner being browser base software supports user to work from any device and any location and let them do critical job – professional look easy to navigate.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B8D910-D960-4375-9FD7-0F500F7E0B13}"/>
              </a:ext>
            </a:extLst>
          </p:cNvPr>
          <p:cNvSpPr/>
          <p:nvPr/>
        </p:nvSpPr>
        <p:spPr>
          <a:xfrm>
            <a:off x="8246537" y="5659027"/>
            <a:ext cx="3596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Helps your Org to reduce your Database related Resource cost by minimum of 70% (Millions of $) with its Automation.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EDBB46-7BF1-47B3-8744-EF30B761EADC}"/>
              </a:ext>
            </a:extLst>
          </p:cNvPr>
          <p:cNvSpPr txBox="1"/>
          <p:nvPr/>
        </p:nvSpPr>
        <p:spPr>
          <a:xfrm>
            <a:off x="8361828" y="6246168"/>
            <a:ext cx="3487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spc="600" dirty="0">
                <a:solidFill>
                  <a:schemeClr val="bg1">
                    <a:lumMod val="65000"/>
                  </a:schemeClr>
                </a:solidFill>
                <a:latin typeface="Modern_Sans_Light" panose="02000503000000000000" pitchFamily="50" charset="0"/>
                <a:ea typeface="Helmet" pitchFamily="50" charset="-128"/>
                <a:cs typeface="Helmet" pitchFamily="50" charset="-128"/>
              </a:rPr>
              <a:t>WWW.MSSQLPLANNER.COM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8D910-D960-4375-9FD7-0F500F7E0B13}"/>
              </a:ext>
            </a:extLst>
          </p:cNvPr>
          <p:cNvSpPr/>
          <p:nvPr/>
        </p:nvSpPr>
        <p:spPr>
          <a:xfrm>
            <a:off x="349835" y="5518836"/>
            <a:ext cx="38195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SQL Planner has package in just one software to perform several Task – Monitoring, Alerting, Health Analysis, Backup , Auto Restore, Index defragmentation ,Scripting, Automation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20025-E3C6-4CE5-B66E-C6D28BF010C7}"/>
              </a:ext>
            </a:extLst>
          </p:cNvPr>
          <p:cNvSpPr txBox="1"/>
          <p:nvPr/>
        </p:nvSpPr>
        <p:spPr>
          <a:xfrm>
            <a:off x="986299" y="2578084"/>
            <a:ext cx="217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Centralized Platform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B20025-E3C6-4CE5-B66E-C6D28BF010C7}"/>
              </a:ext>
            </a:extLst>
          </p:cNvPr>
          <p:cNvSpPr txBox="1"/>
          <p:nvPr/>
        </p:nvSpPr>
        <p:spPr>
          <a:xfrm>
            <a:off x="4402428" y="5149504"/>
            <a:ext cx="337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Ease Of Use / Cross Platform</a:t>
            </a:r>
          </a:p>
        </p:txBody>
      </p:sp>
      <p:pic>
        <p:nvPicPr>
          <p:cNvPr id="33" name="Picture 8" descr="Ease Of Use - Mouse Click Icon Png - Free Transparent PNG Download - PNG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08" y="3970446"/>
            <a:ext cx="1666944" cy="11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ffordable Stock Photos And Images - 123R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27" y="3844496"/>
            <a:ext cx="1596727" cy="12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B20025-E3C6-4CE5-B66E-C6D28BF010C7}"/>
              </a:ext>
            </a:extLst>
          </p:cNvPr>
          <p:cNvSpPr txBox="1"/>
          <p:nvPr/>
        </p:nvSpPr>
        <p:spPr>
          <a:xfrm>
            <a:off x="8679468" y="5136071"/>
            <a:ext cx="254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Cut Expense by Million $</a:t>
            </a:r>
          </a:p>
        </p:txBody>
      </p:sp>
      <p:pic>
        <p:nvPicPr>
          <p:cNvPr id="36" name="Picture 14" descr="Bosch 12-in-1 Metal and Plastic Tool Plier Set (Green, 12-Piece):  Amazon.in: Home Improv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7" y="3957013"/>
            <a:ext cx="1268574" cy="11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EB20025-E3C6-4CE5-B66E-C6D28BF010C7}"/>
              </a:ext>
            </a:extLst>
          </p:cNvPr>
          <p:cNvSpPr txBox="1"/>
          <p:nvPr/>
        </p:nvSpPr>
        <p:spPr>
          <a:xfrm>
            <a:off x="404014" y="5149504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1 tool : Many-Action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B37141-CC78-4CB7-A736-FC38A30328DD}"/>
              </a:ext>
            </a:extLst>
          </p:cNvPr>
          <p:cNvSpPr/>
          <p:nvPr/>
        </p:nvSpPr>
        <p:spPr>
          <a:xfrm>
            <a:off x="636473" y="3042105"/>
            <a:ext cx="352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1 tool for all solution to the technology in this segment from anywhere and anytime.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FFA1C-135A-3272-7D83-A65F0BE6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045" y="1347062"/>
            <a:ext cx="1338779" cy="1304607"/>
          </a:xfrm>
          <a:prstGeom prst="rect">
            <a:avLst/>
          </a:prstGeom>
        </p:spPr>
      </p:pic>
      <p:pic>
        <p:nvPicPr>
          <p:cNvPr id="1026" name="Picture 2" descr="8 Key Strategies for Turnaround Time Improvement - Cflow">
            <a:extLst>
              <a:ext uri="{FF2B5EF4-FFF2-40B4-BE49-F238E27FC236}">
                <a16:creationId xmlns:a16="http://schemas.microsoft.com/office/drawing/2014/main" id="{179C5E80-C570-631E-2D90-FF2376EDC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8429"/>
          <a:stretch/>
        </p:blipFill>
        <p:spPr bwMode="auto">
          <a:xfrm>
            <a:off x="9042227" y="1319267"/>
            <a:ext cx="1338779" cy="12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FB9F9-82BB-1B12-5493-8313C6E3B6C7}"/>
              </a:ext>
            </a:extLst>
          </p:cNvPr>
          <p:cNvSpPr txBox="1"/>
          <p:nvPr/>
        </p:nvSpPr>
        <p:spPr>
          <a:xfrm>
            <a:off x="8024282" y="2578084"/>
            <a:ext cx="374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Reduce Org. TAT by 90%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3C7CB4-1DCD-C93F-E4A6-E1141AE889E2}"/>
              </a:ext>
            </a:extLst>
          </p:cNvPr>
          <p:cNvSpPr/>
          <p:nvPr/>
        </p:nvSpPr>
        <p:spPr>
          <a:xfrm>
            <a:off x="8246537" y="3037577"/>
            <a:ext cx="35269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Allows Team to respond 90% faster than traditional way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5CE1A8C-E742-CBD0-8CE9-7F11964B0A3B}"/>
              </a:ext>
            </a:extLst>
          </p:cNvPr>
          <p:cNvSpPr/>
          <p:nvPr/>
        </p:nvSpPr>
        <p:spPr>
          <a:xfrm>
            <a:off x="8381638" y="5148644"/>
            <a:ext cx="315026" cy="36933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C65D145E-EE0C-E8FF-4E6C-6FD69B3A6BE8}"/>
              </a:ext>
            </a:extLst>
          </p:cNvPr>
          <p:cNvSpPr/>
          <p:nvPr/>
        </p:nvSpPr>
        <p:spPr>
          <a:xfrm>
            <a:off x="8380626" y="2606023"/>
            <a:ext cx="315026" cy="27854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9" name="Graphic 18" descr="Network">
            <a:extLst>
              <a:ext uri="{FF2B5EF4-FFF2-40B4-BE49-F238E27FC236}">
                <a16:creationId xmlns:a16="http://schemas.microsoft.com/office/drawing/2014/main" id="{C495ED88-180B-FCDA-D6C8-E1448FB05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356" y="2588430"/>
            <a:ext cx="383540" cy="383540"/>
          </a:xfrm>
          <a:prstGeom prst="rect">
            <a:avLst/>
          </a:prstGeom>
        </p:spPr>
      </p:pic>
      <p:pic>
        <p:nvPicPr>
          <p:cNvPr id="1028" name="Picture 4" descr="Automation Trends To Expect In 2022 - Data Semantics">
            <a:extLst>
              <a:ext uri="{FF2B5EF4-FFF2-40B4-BE49-F238E27FC236}">
                <a16:creationId xmlns:a16="http://schemas.microsoft.com/office/drawing/2014/main" id="{8894F1B9-1FA7-6188-0ECE-B1A58DDC2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8955" r="2193"/>
          <a:stretch/>
        </p:blipFill>
        <p:spPr bwMode="auto">
          <a:xfrm>
            <a:off x="5076969" y="1462846"/>
            <a:ext cx="2082287" cy="11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E34517-9DEB-B20A-EC3E-05FC9CEC3A64}"/>
              </a:ext>
            </a:extLst>
          </p:cNvPr>
          <p:cNvSpPr txBox="1"/>
          <p:nvPr/>
        </p:nvSpPr>
        <p:spPr>
          <a:xfrm>
            <a:off x="4937369" y="2578084"/>
            <a:ext cx="246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AI based Automation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B76DC3-1863-47BA-2AA7-170404E10B96}"/>
              </a:ext>
            </a:extLst>
          </p:cNvPr>
          <p:cNvSpPr/>
          <p:nvPr/>
        </p:nvSpPr>
        <p:spPr>
          <a:xfrm>
            <a:off x="4651649" y="3037577"/>
            <a:ext cx="293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Many Custom Manual Activities are Automated </a:t>
            </a:r>
          </a:p>
        </p:txBody>
      </p:sp>
      <p:pic>
        <p:nvPicPr>
          <p:cNvPr id="24" name="Graphic 23" descr="Robot">
            <a:extLst>
              <a:ext uri="{FF2B5EF4-FFF2-40B4-BE49-F238E27FC236}">
                <a16:creationId xmlns:a16="http://schemas.microsoft.com/office/drawing/2014/main" id="{C61AE022-4DC6-7D2C-076A-1952B9B2A1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46131" y="2589493"/>
            <a:ext cx="382477" cy="38247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C6F4A51-2005-9863-796A-8194CFABDACE}"/>
              </a:ext>
            </a:extLst>
          </p:cNvPr>
          <p:cNvGrpSpPr/>
          <p:nvPr/>
        </p:nvGrpSpPr>
        <p:grpSpPr>
          <a:xfrm rot="21600000">
            <a:off x="654212" y="804491"/>
            <a:ext cx="224730" cy="383540"/>
            <a:chOff x="668672" y="1491724"/>
            <a:chExt cx="224730" cy="383540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9FF3859-B809-FD0D-6EB0-38C8EAD568F8}"/>
                </a:ext>
              </a:extLst>
            </p:cNvPr>
            <p:cNvSpPr/>
            <p:nvPr/>
          </p:nvSpPr>
          <p:spPr>
            <a:xfrm>
              <a:off x="668672" y="1491724"/>
              <a:ext cx="224730" cy="383540"/>
            </a:xfrm>
            <a:custGeom>
              <a:avLst/>
              <a:gdLst/>
              <a:ahLst/>
              <a:cxnLst/>
              <a:rect l="0" t="0" r="0" b="0"/>
              <a:pathLst>
                <a:path w="178526" h="304804">
                  <a:moveTo>
                    <a:pt x="152389" y="26140"/>
                  </a:moveTo>
                  <a:cubicBezTo>
                    <a:pt x="135882" y="9662"/>
                    <a:pt x="112984" y="-415"/>
                    <a:pt x="87705" y="13"/>
                  </a:cubicBezTo>
                  <a:cubicBezTo>
                    <a:pt x="42890" y="766"/>
                    <a:pt x="4923" y="35589"/>
                    <a:pt x="456" y="80185"/>
                  </a:cubicBezTo>
                  <a:cubicBezTo>
                    <a:pt x="-1163" y="96349"/>
                    <a:pt x="1599" y="111837"/>
                    <a:pt x="7638" y="125476"/>
                  </a:cubicBezTo>
                  <a:cubicBezTo>
                    <a:pt x="12562" y="136544"/>
                    <a:pt x="19677" y="146422"/>
                    <a:pt x="28412" y="154566"/>
                  </a:cubicBezTo>
                  <a:cubicBezTo>
                    <a:pt x="36642" y="162262"/>
                    <a:pt x="43071" y="171501"/>
                    <a:pt x="47471" y="181617"/>
                  </a:cubicBezTo>
                  <a:cubicBezTo>
                    <a:pt x="49510" y="186170"/>
                    <a:pt x="51120" y="190913"/>
                    <a:pt x="52272" y="195790"/>
                  </a:cubicBezTo>
                  <a:cubicBezTo>
                    <a:pt x="52891" y="198419"/>
                    <a:pt x="55282" y="200238"/>
                    <a:pt x="57978" y="200238"/>
                  </a:cubicBezTo>
                  <a:lnTo>
                    <a:pt x="120566" y="200238"/>
                  </a:lnTo>
                  <a:cubicBezTo>
                    <a:pt x="123271" y="200238"/>
                    <a:pt x="125653" y="198400"/>
                    <a:pt x="126272" y="195771"/>
                  </a:cubicBezTo>
                  <a:cubicBezTo>
                    <a:pt x="127367" y="191170"/>
                    <a:pt x="128844" y="186684"/>
                    <a:pt x="130672" y="182360"/>
                  </a:cubicBezTo>
                  <a:cubicBezTo>
                    <a:pt x="130787" y="182093"/>
                    <a:pt x="130910" y="181855"/>
                    <a:pt x="131025" y="181588"/>
                  </a:cubicBezTo>
                  <a:cubicBezTo>
                    <a:pt x="135454" y="171473"/>
                    <a:pt x="141883" y="162233"/>
                    <a:pt x="150113" y="154566"/>
                  </a:cubicBezTo>
                  <a:cubicBezTo>
                    <a:pt x="167610" y="138278"/>
                    <a:pt x="178526" y="115028"/>
                    <a:pt x="178526" y="89272"/>
                  </a:cubicBezTo>
                  <a:cubicBezTo>
                    <a:pt x="178535" y="64621"/>
                    <a:pt x="168534" y="42314"/>
                    <a:pt x="152389" y="26140"/>
                  </a:cubicBezTo>
                  <a:close/>
                  <a:moveTo>
                    <a:pt x="108212" y="282677"/>
                  </a:moveTo>
                  <a:lnTo>
                    <a:pt x="70322" y="282677"/>
                  </a:lnTo>
                  <a:cubicBezTo>
                    <a:pt x="66150" y="282677"/>
                    <a:pt x="63292" y="286897"/>
                    <a:pt x="64845" y="290773"/>
                  </a:cubicBezTo>
                  <a:lnTo>
                    <a:pt x="68236" y="299241"/>
                  </a:lnTo>
                  <a:cubicBezTo>
                    <a:pt x="69579" y="302603"/>
                    <a:pt x="72827" y="304804"/>
                    <a:pt x="76446" y="304804"/>
                  </a:cubicBezTo>
                  <a:lnTo>
                    <a:pt x="102078" y="304804"/>
                  </a:lnTo>
                  <a:cubicBezTo>
                    <a:pt x="105698" y="304804"/>
                    <a:pt x="108955" y="302603"/>
                    <a:pt x="110298" y="299241"/>
                  </a:cubicBezTo>
                  <a:lnTo>
                    <a:pt x="113689" y="290773"/>
                  </a:lnTo>
                  <a:cubicBezTo>
                    <a:pt x="115242" y="286887"/>
                    <a:pt x="112384" y="282677"/>
                    <a:pt x="108212" y="282677"/>
                  </a:cubicBezTo>
                  <a:close/>
                  <a:moveTo>
                    <a:pt x="128463" y="207249"/>
                  </a:moveTo>
                  <a:lnTo>
                    <a:pt x="50072" y="207249"/>
                  </a:lnTo>
                  <a:cubicBezTo>
                    <a:pt x="45414" y="207249"/>
                    <a:pt x="41642" y="211020"/>
                    <a:pt x="41642" y="215678"/>
                  </a:cubicBezTo>
                  <a:cubicBezTo>
                    <a:pt x="41642" y="220336"/>
                    <a:pt x="45414" y="224108"/>
                    <a:pt x="50072" y="224108"/>
                  </a:cubicBezTo>
                  <a:lnTo>
                    <a:pt x="128463" y="224108"/>
                  </a:lnTo>
                  <a:cubicBezTo>
                    <a:pt x="133120" y="224108"/>
                    <a:pt x="136892" y="220336"/>
                    <a:pt x="136892" y="215678"/>
                  </a:cubicBezTo>
                  <a:cubicBezTo>
                    <a:pt x="136892" y="211020"/>
                    <a:pt x="133120" y="207249"/>
                    <a:pt x="128463" y="207249"/>
                  </a:cubicBezTo>
                  <a:close/>
                  <a:moveTo>
                    <a:pt x="128463" y="232395"/>
                  </a:moveTo>
                  <a:lnTo>
                    <a:pt x="50072" y="232395"/>
                  </a:lnTo>
                  <a:cubicBezTo>
                    <a:pt x="45414" y="232395"/>
                    <a:pt x="41642" y="236166"/>
                    <a:pt x="41642" y="240824"/>
                  </a:cubicBezTo>
                  <a:cubicBezTo>
                    <a:pt x="41642" y="245482"/>
                    <a:pt x="45414" y="249254"/>
                    <a:pt x="50072" y="249254"/>
                  </a:cubicBezTo>
                  <a:lnTo>
                    <a:pt x="128463" y="249254"/>
                  </a:lnTo>
                  <a:cubicBezTo>
                    <a:pt x="133120" y="249254"/>
                    <a:pt x="136892" y="245482"/>
                    <a:pt x="136892" y="240824"/>
                  </a:cubicBezTo>
                  <a:cubicBezTo>
                    <a:pt x="136892" y="236166"/>
                    <a:pt x="133120" y="232395"/>
                    <a:pt x="128463" y="232395"/>
                  </a:cubicBezTo>
                  <a:close/>
                  <a:moveTo>
                    <a:pt x="128463" y="257531"/>
                  </a:moveTo>
                  <a:lnTo>
                    <a:pt x="50072" y="257531"/>
                  </a:lnTo>
                  <a:cubicBezTo>
                    <a:pt x="45414" y="257531"/>
                    <a:pt x="41642" y="261303"/>
                    <a:pt x="41642" y="265961"/>
                  </a:cubicBezTo>
                  <a:cubicBezTo>
                    <a:pt x="41642" y="270618"/>
                    <a:pt x="45414" y="274390"/>
                    <a:pt x="50072" y="274390"/>
                  </a:cubicBezTo>
                  <a:lnTo>
                    <a:pt x="128463" y="274390"/>
                  </a:lnTo>
                  <a:cubicBezTo>
                    <a:pt x="133120" y="274390"/>
                    <a:pt x="136892" y="270618"/>
                    <a:pt x="136892" y="265961"/>
                  </a:cubicBezTo>
                  <a:cubicBezTo>
                    <a:pt x="136892" y="261312"/>
                    <a:pt x="133120" y="257531"/>
                    <a:pt x="128463" y="257531"/>
                  </a:cubicBezTo>
                  <a:close/>
                </a:path>
              </a:pathLst>
            </a:custGeom>
            <a:solidFill>
              <a:srgbClr val="EB7147">
                <a:alpha val="100000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0487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B66432-384A-73C3-4F13-C89AF45FD66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0"/>
            <a:ext cx="6016336" cy="3314700"/>
          </a:xfrm>
          <a:prstGeom prst="rect">
            <a:avLst/>
          </a:prstGeom>
        </p:spPr>
      </p:pic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5AAF47C6-61BE-9200-18BA-9DCF71A08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6336" y="1199664"/>
            <a:ext cx="6016336" cy="2640262"/>
          </a:xfrm>
          <a:prstGeom prst="rect">
            <a:avLst/>
          </a:prstGeom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6C5E247B-5C29-9A84-E100-C150730E9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035482"/>
            <a:ext cx="6016336" cy="2626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FA0B0-83E7-04AC-FF76-BED8D5785BB6}"/>
              </a:ext>
            </a:extLst>
          </p:cNvPr>
          <p:cNvSpPr txBox="1"/>
          <p:nvPr/>
        </p:nvSpPr>
        <p:spPr>
          <a:xfrm>
            <a:off x="1016762" y="453742"/>
            <a:ext cx="98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Wensley Demo" pitchFamily="2" charset="0"/>
                <a:ea typeface="Roboto Slab" pitchFamily="2" charset="0"/>
              </a:rPr>
              <a:t>SQL Planner Reviews – </a:t>
            </a:r>
            <a:r>
              <a:rPr 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Wensley Demo" pitchFamily="2" charset="0"/>
                <a:ea typeface="Roboto Slab" pitchFamily="2" charset="0"/>
              </a:rPr>
              <a:t>More review at </a:t>
            </a:r>
            <a:r>
              <a:rPr lang="en-US" sz="1400" dirty="0">
                <a:solidFill>
                  <a:srgbClr val="2312FA"/>
                </a:solidFill>
                <a:latin typeface="Wensley Demo" pitchFamily="2" charset="0"/>
                <a:ea typeface="Roboto Slab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Capterra Website here</a:t>
            </a:r>
            <a:endParaRPr lang="en-US" sz="1400" dirty="0">
              <a:solidFill>
                <a:srgbClr val="2312FA"/>
              </a:solidFill>
              <a:latin typeface="Wensley Demo" pitchFamily="2" charset="0"/>
              <a:ea typeface="Roboto Slab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3B35E-E7EA-8054-720A-96D8103209E3}"/>
              </a:ext>
            </a:extLst>
          </p:cNvPr>
          <p:cNvSpPr/>
          <p:nvPr/>
        </p:nvSpPr>
        <p:spPr>
          <a:xfrm>
            <a:off x="1146626" y="430882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A6EEF-3F64-DDF2-8301-FAEE2A04EF1A}"/>
              </a:ext>
            </a:extLst>
          </p:cNvPr>
          <p:cNvSpPr txBox="1"/>
          <p:nvPr/>
        </p:nvSpPr>
        <p:spPr>
          <a:xfrm>
            <a:off x="1584798" y="1798466"/>
            <a:ext cx="373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What Clients says about SQL Planner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20812A-49C4-3552-4539-73FC612AC960}"/>
              </a:ext>
            </a:extLst>
          </p:cNvPr>
          <p:cNvSpPr/>
          <p:nvPr/>
        </p:nvSpPr>
        <p:spPr>
          <a:xfrm>
            <a:off x="11084707" y="0"/>
            <a:ext cx="740664" cy="108037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Roboto" panose="020000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034FF-44B9-7250-76FC-854B503DCF42}"/>
              </a:ext>
            </a:extLst>
          </p:cNvPr>
          <p:cNvSpPr txBox="1"/>
          <p:nvPr/>
        </p:nvSpPr>
        <p:spPr>
          <a:xfrm>
            <a:off x="11043717" y="450928"/>
            <a:ext cx="8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tx2">
                    <a:lumMod val="85000"/>
                    <a:lumOff val="15000"/>
                  </a:schemeClr>
                </a:solidFill>
                <a:latin typeface="Kiona" panose="00000500000000000000" pitchFamily="2" charset="0"/>
                <a:ea typeface="Roboto" panose="02000000000000000000" pitchFamily="2" charset="0"/>
                <a:cs typeface="Times Sans Serif" panose="02020603050405020304" pitchFamily="18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2498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THE SIZE OF THE MARKET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5DDDCD-A588-4A9F-9652-809D53FCBD29}"/>
              </a:ext>
            </a:extLst>
          </p:cNvPr>
          <p:cNvSpPr txBox="1"/>
          <p:nvPr/>
        </p:nvSpPr>
        <p:spPr>
          <a:xfrm>
            <a:off x="263800" y="2490362"/>
            <a:ext cx="261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MARKET  SIZE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3F424A-A6F7-4534-927F-7DC6105B5E61}"/>
              </a:ext>
            </a:extLst>
          </p:cNvPr>
          <p:cNvSpPr/>
          <p:nvPr/>
        </p:nvSpPr>
        <p:spPr>
          <a:xfrm>
            <a:off x="348787" y="2896463"/>
            <a:ext cx="2525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dern_Sans_Light" panose="02000503000000000000" pitchFamily="50" charset="0"/>
                <a:cs typeface="Times Sans Serif" panose="02020603050405020304" pitchFamily="18" charset="0"/>
              </a:rPr>
              <a:t>Any Organization that uses Microsoft SQL Server as the database technology and  it has been always in Top 3 since last 15 years, compare to other DB.  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49ABD3E-ECD7-46E9-BB47-CBECA4194134}"/>
              </a:ext>
            </a:extLst>
          </p:cNvPr>
          <p:cNvCxnSpPr>
            <a:endCxn id="32" idx="2"/>
          </p:cNvCxnSpPr>
          <p:nvPr/>
        </p:nvCxnSpPr>
        <p:spPr>
          <a:xfrm rot="10800000">
            <a:off x="1611308" y="3665905"/>
            <a:ext cx="1158018" cy="488085"/>
          </a:xfrm>
          <a:prstGeom prst="bentConnector2">
            <a:avLst/>
          </a:prstGeom>
          <a:ln w="12700">
            <a:solidFill>
              <a:schemeClr val="tx2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69" y="1511786"/>
            <a:ext cx="8794531" cy="53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Market &amp; Sales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3" y="2751282"/>
            <a:ext cx="83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01</a:t>
            </a: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.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Sales team to sales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3" y="3133386"/>
            <a:ext cx="666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02. Affiliate Program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3" y="3476128"/>
            <a:ext cx="86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03</a:t>
            </a: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Paid Per Click, Online Campaign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3" y="3801047"/>
            <a:ext cx="776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04. Social Media presence, Google , Microsoft search engine, SEO 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0" y="1911381"/>
            <a:ext cx="93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We need to build sales team from start to 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301533" y="4170379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05. Occasionally Offering 1 months of Licensed software for free 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pic>
        <p:nvPicPr>
          <p:cNvPr id="4098" name="Picture 2" descr="Sales and Marketing Strategy, Sales Strategy Services - Smartnet IT  Solutions AP Private Limited, Secunderabad | ID: 8623649562">
            <a:extLst>
              <a:ext uri="{FF2B5EF4-FFF2-40B4-BE49-F238E27FC236}">
                <a16:creationId xmlns:a16="http://schemas.microsoft.com/office/drawing/2014/main" id="{2F0FAA3E-FA08-06AD-3F31-F6EDF8C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00" y="2395040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F4379-132C-CCAE-598F-D0C0C5753A15}"/>
              </a:ext>
            </a:extLst>
          </p:cNvPr>
          <p:cNvSpPr txBox="1"/>
          <p:nvPr/>
        </p:nvSpPr>
        <p:spPr>
          <a:xfrm>
            <a:off x="1301533" y="4447378"/>
            <a:ext cx="666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05. Collaborate with Corporates and Enterprises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2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PRODUCT DEVELOPMENT ROADMAP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492901" y="2714814"/>
            <a:ext cx="838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01.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Supporting Multiple technology like Oracle, MySQL, Postgres, Azure, AWS, GCP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492900" y="3085709"/>
            <a:ext cx="666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02.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Visual Appearance as per latest trend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492901" y="3475035"/>
            <a:ext cx="86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03.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Mobile App – an awesome feature which will make us unique in world.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492900" y="3844367"/>
            <a:ext cx="901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04.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Multiple features like Backup , Indexing, statistics tool enhancement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0" y="1911381"/>
            <a:ext cx="93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We have plans to upgrade the product with following features, in 1 central tool as a solution  :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492900" y="4234258"/>
            <a:ext cx="777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05.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Application and Network Monitoring too in single tool 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pic>
        <p:nvPicPr>
          <p:cNvPr id="3074" name="Picture 2" descr="7 ultimate templates for every stage of the product development process">
            <a:extLst>
              <a:ext uri="{FF2B5EF4-FFF2-40B4-BE49-F238E27FC236}">
                <a16:creationId xmlns:a16="http://schemas.microsoft.com/office/drawing/2014/main" id="{9CF00F5A-2D84-9CC3-D1D4-41A8EA4E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10" y="506290"/>
            <a:ext cx="2245697" cy="14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123C4-6FE0-EABD-784D-76103B93D2E4}"/>
              </a:ext>
            </a:extLst>
          </p:cNvPr>
          <p:cNvSpPr txBox="1"/>
          <p:nvPr/>
        </p:nvSpPr>
        <p:spPr>
          <a:xfrm>
            <a:off x="1492900" y="4563207"/>
            <a:ext cx="777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06.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AI based solution to common problems </a:t>
            </a:r>
          </a:p>
          <a:p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A266C5-2C2F-4462-B35E-3A8C87043936}"/>
              </a:ext>
            </a:extLst>
          </p:cNvPr>
          <p:cNvGrpSpPr/>
          <p:nvPr/>
        </p:nvGrpSpPr>
        <p:grpSpPr>
          <a:xfrm>
            <a:off x="11043717" y="0"/>
            <a:ext cx="858762" cy="1080371"/>
            <a:chOff x="324135" y="0"/>
            <a:chExt cx="858762" cy="10803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AF46F-FB12-4F8E-932A-CBCFEAD13272}"/>
                </a:ext>
              </a:extLst>
            </p:cNvPr>
            <p:cNvSpPr/>
            <p:nvPr/>
          </p:nvSpPr>
          <p:spPr>
            <a:xfrm>
              <a:off x="365125" y="0"/>
              <a:ext cx="740664" cy="1080371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Roboto" panose="0200000000000000000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9E230A-2339-4335-BAF0-95EA6109991B}"/>
                </a:ext>
              </a:extLst>
            </p:cNvPr>
            <p:cNvSpPr txBox="1"/>
            <p:nvPr/>
          </p:nvSpPr>
          <p:spPr>
            <a:xfrm>
              <a:off x="324135" y="450928"/>
              <a:ext cx="858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Kiona" panose="00000500000000000000" pitchFamily="2" charset="0"/>
                  <a:ea typeface="Roboto" panose="02000000000000000000" pitchFamily="2" charset="0"/>
                  <a:cs typeface="Times Sans Serif" panose="02020603050405020304" pitchFamily="18" charset="0"/>
                </a:rPr>
                <a:t>08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B8A29A-8DB7-4A56-9309-1060DBB2CB60}"/>
              </a:ext>
            </a:extLst>
          </p:cNvPr>
          <p:cNvSpPr txBox="1"/>
          <p:nvPr/>
        </p:nvSpPr>
        <p:spPr>
          <a:xfrm>
            <a:off x="1016761" y="976266"/>
            <a:ext cx="971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EAAE3"/>
                </a:solidFill>
                <a:latin typeface="Wensley Demo" pitchFamily="2" charset="0"/>
                <a:ea typeface="Roboto Slab" pitchFamily="2" charset="0"/>
                <a:cs typeface="Times Sans Serif" panose="02020603050405020304" pitchFamily="18" charset="0"/>
              </a:rPr>
              <a:t>CURRENT PROBLEM and FUND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E6347-0251-4B28-80E2-6573996B87C4}"/>
              </a:ext>
            </a:extLst>
          </p:cNvPr>
          <p:cNvSpPr/>
          <p:nvPr/>
        </p:nvSpPr>
        <p:spPr>
          <a:xfrm>
            <a:off x="1146626" y="953406"/>
            <a:ext cx="548640" cy="45720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0" y="2371244"/>
            <a:ext cx="100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      - Sales Strategy –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To boost sales, we need sales team and strategy to collaborate with Enterprise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70F3D-6ED0-49C9-B697-FCBFE5CCA699}"/>
              </a:ext>
            </a:extLst>
          </p:cNvPr>
          <p:cNvSpPr txBox="1"/>
          <p:nvPr/>
        </p:nvSpPr>
        <p:spPr>
          <a:xfrm>
            <a:off x="1016760" y="1911381"/>
            <a:ext cx="93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Current Problem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C4D0D2-16DF-E1FE-D65F-EAC6ED288F3E}"/>
              </a:ext>
            </a:extLst>
          </p:cNvPr>
          <p:cNvSpPr txBox="1"/>
          <p:nvPr/>
        </p:nvSpPr>
        <p:spPr>
          <a:xfrm>
            <a:off x="1016759" y="3542460"/>
            <a:ext cx="93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Fund Problem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AEBE9-3BAB-BC02-36DB-364C218F7139}"/>
              </a:ext>
            </a:extLst>
          </p:cNvPr>
          <p:cNvSpPr txBox="1"/>
          <p:nvPr/>
        </p:nvSpPr>
        <p:spPr>
          <a:xfrm>
            <a:off x="1420946" y="3932759"/>
            <a:ext cx="10067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3 - 4 Cr INR Per year investment towards : </a:t>
            </a:r>
          </a:p>
          <a:p>
            <a:endParaRPr lang="en-US" b="1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  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- Human resource for Product enhancement and roadmap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   - Office Infra and Setup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   - Human Sales Team and Online Sale Platform 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6EF52-312B-589F-423F-296D750D0A4E}"/>
              </a:ext>
            </a:extLst>
          </p:cNvPr>
          <p:cNvSpPr txBox="1"/>
          <p:nvPr/>
        </p:nvSpPr>
        <p:spPr>
          <a:xfrm>
            <a:off x="1016760" y="2672768"/>
            <a:ext cx="100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Modern_Sans_Light" panose="02000503000000000000" pitchFamily="50" charset="0"/>
                <a:ea typeface="Roboto" panose="02000000000000000000" pitchFamily="2" charset="0"/>
                <a:cs typeface="Times Sans Serif" panose="02020603050405020304" pitchFamily="18" charset="0"/>
              </a:rPr>
              <a:t>       - Become Enterprise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Modern_Sans_Light" panose="02000503000000000000" pitchFamily="50" charset="0"/>
              <a:ea typeface="Roboto" panose="02000000000000000000" pitchFamily="2" charset="0"/>
              <a:cs typeface="Times Sans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9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eel Blue">
      <a:dk1>
        <a:srgbClr val="4B77BE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35735</TotalTime>
  <Words>744</Words>
  <Application>Microsoft Office PowerPoint</Application>
  <PresentationFormat>Widescreen</PresentationFormat>
  <Paragraphs>121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Kiona</vt:lpstr>
      <vt:lpstr>Modern_Sans_Light</vt:lpstr>
      <vt:lpstr>Roboto</vt:lpstr>
      <vt:lpstr>Wensley Demo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</dc:creator>
  <cp:lastModifiedBy>Chandan Kumar</cp:lastModifiedBy>
  <cp:revision>2942</cp:revision>
  <dcterms:created xsi:type="dcterms:W3CDTF">2014-10-14T06:21:58Z</dcterms:created>
  <dcterms:modified xsi:type="dcterms:W3CDTF">2023-05-27T15:47:58Z</dcterms:modified>
  <cp:category>Natural</cp:category>
</cp:coreProperties>
</file>