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5"/>
  </p:notesMasterIdLst>
  <p:handoutMasterIdLst>
    <p:handoutMasterId r:id="rId16"/>
  </p:handoutMasterIdLst>
  <p:sldIdLst>
    <p:sldId id="383" r:id="rId2"/>
    <p:sldId id="259" r:id="rId3"/>
    <p:sldId id="429" r:id="rId4"/>
    <p:sldId id="256" r:id="rId5"/>
    <p:sldId id="420" r:id="rId6"/>
    <p:sldId id="430" r:id="rId7"/>
    <p:sldId id="428" r:id="rId8"/>
    <p:sldId id="424" r:id="rId9"/>
    <p:sldId id="427" r:id="rId10"/>
    <p:sldId id="426" r:id="rId11"/>
    <p:sldId id="415" r:id="rId12"/>
    <p:sldId id="392" r:id="rId13"/>
    <p:sldId id="413" r:id="rId14"/>
  </p:sldIdLst>
  <p:sldSz cx="12192000" cy="6858000"/>
  <p:notesSz cx="7315200" cy="96012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24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0" userDrawn="1">
          <p15:clr>
            <a:srgbClr val="A4A3A4"/>
          </p15:clr>
        </p15:guide>
        <p15:guide id="5" orient="horz" pos="4080" userDrawn="1">
          <p15:clr>
            <a:srgbClr val="A4A3A4"/>
          </p15:clr>
        </p15:guide>
        <p15:guide id="6" orient="horz" pos="240" userDrawn="1">
          <p15:clr>
            <a:srgbClr val="A4A3A4"/>
          </p15:clr>
        </p15:guide>
        <p15:guide id="7" orient="horz" pos="1512" userDrawn="1">
          <p15:clr>
            <a:srgbClr val="A4A3A4"/>
          </p15:clr>
        </p15:guide>
        <p15:guide id="8" pos="2664" userDrawn="1">
          <p15:clr>
            <a:srgbClr val="A4A3A4"/>
          </p15:clr>
        </p15:guide>
        <p15:guide id="9" pos="50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dan Kumar" initials="CK" lastIdx="1" clrIdx="0">
    <p:extLst>
      <p:ext uri="{19B8F6BF-5375-455C-9EA6-DF929625EA0E}">
        <p15:presenceInfo xmlns:p15="http://schemas.microsoft.com/office/powerpoint/2012/main" userId="375caba8d54bfd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2FA"/>
    <a:srgbClr val="CC3300"/>
    <a:srgbClr val="00CC00"/>
    <a:srgbClr val="CCCC00"/>
    <a:srgbClr val="000000"/>
    <a:srgbClr val="ADB5DF"/>
    <a:srgbClr val="959FD6"/>
    <a:srgbClr val="6472C3"/>
    <a:srgbClr val="0EAAE3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0393" autoAdjust="0"/>
  </p:normalViewPr>
  <p:slideViewPr>
    <p:cSldViewPr snapToGrid="0">
      <p:cViewPr varScale="1">
        <p:scale>
          <a:sx n="74" d="100"/>
          <a:sy n="74" d="100"/>
        </p:scale>
        <p:origin x="1133" y="58"/>
      </p:cViewPr>
      <p:guideLst>
        <p:guide orient="horz" pos="2808"/>
        <p:guide pos="240"/>
        <p:guide pos="230"/>
        <p:guide pos="7440"/>
        <p:guide orient="horz" pos="4080"/>
        <p:guide orient="horz" pos="240"/>
        <p:guide orient="horz" pos="1512"/>
        <p:guide pos="2664"/>
        <p:guide pos="5019"/>
      </p:guideLst>
    </p:cSldViewPr>
  </p:slideViewPr>
  <p:outlineViewPr>
    <p:cViewPr>
      <p:scale>
        <a:sx n="33" d="100"/>
        <a:sy n="33" d="100"/>
      </p:scale>
      <p:origin x="0" y="-12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110298A-A03F-418F-998A-F7CA54F8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FFFF55F-8596-4ED6-A487-C5C49AFFE812}" type="datetimeFigureOut">
              <a:rPr lang="id-ID" smtClean="0"/>
              <a:t>05/04/2023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350106B-FE1C-4EDD-AE60-AB8F600726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235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681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220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418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2266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492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703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929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72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A14CB30-CACA-4B22-80CB-1D002B93DE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74567" y="2497694"/>
            <a:ext cx="4211053" cy="2399159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2797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0A2E303-DC00-4E24-8B66-E09C98019B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1000" y="381000"/>
            <a:ext cx="7114674" cy="6096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821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D60DCDD-9DA2-488D-9E2A-47D8A28FF90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182851" y="2161054"/>
            <a:ext cx="2130552" cy="3708647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130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119540-C1BE-4498-B133-1AED8B48A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81000" y="381000"/>
            <a:ext cx="11430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1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E886AA-7533-444F-A04B-31EB6ECEE1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5310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3E768F-8BA2-4DBC-AB3F-38B0E10752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42524"/>
            <a:ext cx="12192000" cy="335906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225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091B-7225-80AB-669A-B43FF930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7A0C7-244E-0958-7F75-AFDABE855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DA322-16A0-7C39-12D1-423AA70D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FE6D7-4CCE-AACE-6CFA-1FC036FA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C7A01-0EB3-7B7A-BE32-20702F7B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EDAB-3EC6-4D95-B44E-10A235D4D2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03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895C-68EF-EF0C-D5FC-9C0324FB5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6AE4F-CC34-DEED-BA78-25A6F01CE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24E65-A480-3835-392C-BBE3046B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48507-C85D-0BA3-B96C-321B4B17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C0AD8-5F7E-4BC7-8CA5-5612CE14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8B3E-FD12-446E-A452-38845B6D37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4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C515B3-8B9E-4B8F-BF11-E91C2BEFA78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197A178-3328-46F7-961A-3AE06EE82D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485" y="2983829"/>
            <a:ext cx="2136080" cy="1947111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8C7A43-A9AD-49F8-A807-30579B8587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8435" y="2983829"/>
            <a:ext cx="2136080" cy="1947111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946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7B9CCB-2A96-4CA6-9871-9F4937FD7B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5523" y="2400300"/>
            <a:ext cx="3337560" cy="333756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770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7C1DC1F-AC62-4D3B-AB3B-24ECC08279C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12072" y="2559273"/>
            <a:ext cx="2289146" cy="3399831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23068B3-D42A-4DD1-A2D2-1E4DADC3C5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76556" y="2559274"/>
            <a:ext cx="2289146" cy="3399832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0889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A4F9EA4-6831-430E-9168-A7E3B44E02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36436" y="4136571"/>
            <a:ext cx="1289304" cy="1289304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DDB1C4D-0A88-4CA1-B96E-1E451ADA215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49624" y="4136571"/>
            <a:ext cx="1289304" cy="1289304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6A1A0C-E1F6-4715-A12C-B4D3571A4F4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64536" y="4136571"/>
            <a:ext cx="1289304" cy="1289304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925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089F2C9-4B61-4018-9B75-46E4D0FD9B7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1000" y="2117039"/>
            <a:ext cx="5714997" cy="1901952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7BA75B4-9C90-4DC4-A769-C78AA2BFA3F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1000" y="4197666"/>
            <a:ext cx="5714997" cy="1901952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071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9AEC6FC-A76B-475D-B60A-D98DB52FEC1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361638" y="2025370"/>
            <a:ext cx="1688013" cy="228206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B4D3871-6E1B-4AB8-9BF5-AC380E305C4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45721" y="2025369"/>
            <a:ext cx="1688013" cy="228206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51216AB-696A-4547-92B5-516C55E772E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51992" y="2025369"/>
            <a:ext cx="1688013" cy="228206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216A714-019C-4AAB-81FC-4DE7D6CDCA3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11521" y="2025369"/>
            <a:ext cx="1688013" cy="228206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77929412-141B-46B4-BEC7-E320D19D3ED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42348" y="2025369"/>
            <a:ext cx="1688013" cy="228206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786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75C230-4B64-491D-9780-D9B4850B296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30115" y="2194560"/>
            <a:ext cx="2731770" cy="3697832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566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516F05-A809-4724-8050-A0CF3EEF964C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65" r:id="rId2"/>
    <p:sldLayoutId id="2147483853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4" r:id="rId11"/>
    <p:sldLayoutId id="2147483873" r:id="rId12"/>
    <p:sldLayoutId id="2147483798" r:id="rId13"/>
    <p:sldLayoutId id="2147483736" r:id="rId14"/>
    <p:sldLayoutId id="2147483715" r:id="rId15"/>
    <p:sldLayoutId id="2147483875" r:id="rId16"/>
    <p:sldLayoutId id="214748387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0">
          <p15:clr>
            <a:srgbClr val="F26B43"/>
          </p15:clr>
        </p15:guide>
        <p15:guide id="2" pos="240">
          <p15:clr>
            <a:srgbClr val="F26B43"/>
          </p15:clr>
        </p15:guide>
        <p15:guide id="3" pos="2664">
          <p15:clr>
            <a:srgbClr val="F26B43"/>
          </p15:clr>
        </p15:guide>
        <p15:guide id="4" pos="5016">
          <p15:clr>
            <a:srgbClr val="F26B43"/>
          </p15:clr>
        </p15:guide>
        <p15:guide id="5" pos="7440">
          <p15:clr>
            <a:srgbClr val="F26B43"/>
          </p15:clr>
        </p15:guide>
        <p15:guide id="6" orient="horz" pos="2808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sqlplanner.com/faq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playlist?list=PLhQL4QBn_4IziPwz5y05SS9YXpHsDA7c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hyperlink" Target="https://mssqlplanner.com/alerts-for-sql-server/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sv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jetorbit.com/blog/pengertian-web-server-dan-fungsinya/" TargetMode="External"/><Relationship Id="rId7" Type="http://schemas.openxmlformats.org/officeDocument/2006/relationships/hyperlink" Target="https://www.pxfuel.com/en/free-photo-qlndm" TargetMode="External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openxmlformats.org/officeDocument/2006/relationships/image" Target="../media/image15.svg"/><Relationship Id="rId10" Type="http://schemas.openxmlformats.org/officeDocument/2006/relationships/hyperlink" Target="https://pixabay.com/en/warning-hazard-alert-danger-1646872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6.svg"/><Relationship Id="rId3" Type="http://schemas.openxmlformats.org/officeDocument/2006/relationships/hyperlink" Target="https://mssqlplanner.com/finding-sql-server-root-cause-in-a-minute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ssqlplanner.com/alerts-for-sql-server/" TargetMode="External"/><Relationship Id="rId11" Type="http://schemas.openxmlformats.org/officeDocument/2006/relationships/hyperlink" Target="https://youtu.be/SHHGqyi2xCw" TargetMode="External"/><Relationship Id="rId5" Type="http://schemas.openxmlformats.org/officeDocument/2006/relationships/image" Target="../media/image9.svg"/><Relationship Id="rId10" Type="http://schemas.openxmlformats.org/officeDocument/2006/relationships/image" Target="../media/image24.sv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apterra.com/p/255717/SQL-Planner/reviews/" TargetMode="Externa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sqlplanner.com/monitor-sql-server-and-analyze-ms-sql-server-health-from-any-devic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sqlplanner.com/monitor-sql-server-and-analyze-ms-sql-server-health-from-any-devic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ssqlplanner.com/download-product" TargetMode="External"/><Relationship Id="rId4" Type="http://schemas.openxmlformats.org/officeDocument/2006/relationships/hyperlink" Target="https://www.mssqlplanner.com/pric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0081E2-1063-45BD-8611-91B2D37F54B0}"/>
              </a:ext>
            </a:extLst>
          </p:cNvPr>
          <p:cNvSpPr/>
          <p:nvPr/>
        </p:nvSpPr>
        <p:spPr>
          <a:xfrm>
            <a:off x="380999" y="922127"/>
            <a:ext cx="11430001" cy="5503606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5A3577-E34B-4038-8D6D-27168ED87C68}"/>
              </a:ext>
            </a:extLst>
          </p:cNvPr>
          <p:cNvSpPr txBox="1"/>
          <p:nvPr/>
        </p:nvSpPr>
        <p:spPr>
          <a:xfrm>
            <a:off x="4053837" y="5571859"/>
            <a:ext cx="4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600" dirty="0">
                <a:solidFill>
                  <a:schemeClr val="bg1"/>
                </a:solidFill>
                <a:latin typeface="Modern_Sans_Light" panose="02000503000000000000" pitchFamily="50" charset="0"/>
                <a:ea typeface="Helmet" pitchFamily="50" charset="-128"/>
                <a:cs typeface="Helmet" pitchFamily="50" charset="-128"/>
              </a:rPr>
              <a:t>WWW.MSSQLPLANNER.COM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2362" y="1286141"/>
            <a:ext cx="588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Kiona" panose="00000500000000000000" pitchFamily="2" charset="0"/>
                <a:ea typeface="Helmet" pitchFamily="50" charset="-128"/>
                <a:cs typeface="Helmet" pitchFamily="50" charset="-128"/>
              </a:rPr>
              <a:t>WINGS TO DBA </a:t>
            </a:r>
          </a:p>
          <a:p>
            <a:pPr algn="ctr"/>
            <a:r>
              <a:rPr lang="en-US" spc="300" dirty="0">
                <a:solidFill>
                  <a:schemeClr val="bg1"/>
                </a:solidFill>
                <a:latin typeface="Kiona" panose="00000500000000000000" pitchFamily="2" charset="0"/>
                <a:ea typeface="Helmet" pitchFamily="50" charset="-128"/>
                <a:cs typeface="Helmet" pitchFamily="50" charset="-128"/>
              </a:rPr>
              <a:t>SUPPORT FROM ANY DEVICE, ANYWHERE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7BF36AF-5B48-0788-F4C1-3B3EA8161B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4" b="31124"/>
          <a:stretch>
            <a:fillRect/>
          </a:stretch>
        </p:blipFill>
        <p:spPr>
          <a:xfrm>
            <a:off x="3262744" y="1917930"/>
            <a:ext cx="5639249" cy="3007599"/>
          </a:xfrm>
        </p:spPr>
      </p:pic>
    </p:spTree>
    <p:extLst>
      <p:ext uri="{BB962C8B-B14F-4D97-AF65-F5344CB8AC3E}">
        <p14:creationId xmlns:p14="http://schemas.microsoft.com/office/powerpoint/2010/main" val="3467905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A266C5-2C2F-4462-B35E-3A8C87043936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DAF46F-FB12-4F8E-932A-CBCFEAD13272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9E230A-2339-4335-BAF0-95EA6109991B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spc="300" dirty="0">
                <a:solidFill>
                  <a:schemeClr val="tx2">
                    <a:lumMod val="85000"/>
                    <a:lumOff val="15000"/>
                  </a:schemeClr>
                </a:solidFill>
                <a:latin typeface="Kiona" panose="00000500000000000000" pitchFamily="2" charset="0"/>
                <a:ea typeface="Roboto" panose="02000000000000000000" pitchFamily="2" charset="0"/>
                <a:cs typeface="Times Sans Serif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B8A29A-8DB7-4A56-9309-1060DBB2CB60}"/>
              </a:ext>
            </a:extLst>
          </p:cNvPr>
          <p:cNvSpPr txBox="1"/>
          <p:nvPr/>
        </p:nvSpPr>
        <p:spPr>
          <a:xfrm>
            <a:off x="1016761" y="934702"/>
            <a:ext cx="97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SQL Planner </a:t>
            </a:r>
            <a:r>
              <a:rPr lang="en-US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Load on Prod Server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E6347-0251-4B28-80E2-6573996B87C4}"/>
              </a:ext>
            </a:extLst>
          </p:cNvPr>
          <p:cNvSpPr/>
          <p:nvPr/>
        </p:nvSpPr>
        <p:spPr>
          <a:xfrm>
            <a:off x="1146626" y="953406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016761" y="1642588"/>
            <a:ext cx="9914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0" dirty="0">
                <a:solidFill>
                  <a:schemeClr val="tx2"/>
                </a:solidFill>
                <a:effectLst/>
                <a:latin typeface="-apple-system"/>
              </a:rPr>
              <a:t>Q : If I monitor my prod server how much load it will generate on SQL Server ?</a:t>
            </a:r>
          </a:p>
          <a:p>
            <a:r>
              <a:rPr lang="en-IN" dirty="0">
                <a:solidFill>
                  <a:schemeClr val="tx2"/>
                </a:solidFill>
                <a:latin typeface="-apple-system"/>
                <a:ea typeface="Roboto" panose="02000000000000000000" pitchFamily="2" charset="0"/>
                <a:cs typeface="Times Sans Serif" panose="02020603050405020304" pitchFamily="18" charset="0"/>
              </a:rPr>
              <a:t>A: Overall it is always 0.2 % or lesser CPU consumption when SQL Planner will pull resource usage data, our tool is designed to pull only necessary data on specific frequency , for ex Heartbeat and CPU Usage will be pulled at 1 minute frequency , Block and deadlock are pulled at 10 minute of frequency , Storage usage are pulled at 6 hour of frequency etc to ensure there is least load while monitoring. </a:t>
            </a:r>
            <a:endParaRPr lang="en-US" dirty="0">
              <a:solidFill>
                <a:schemeClr val="tx2"/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1B62A-A037-4B5F-A5CC-262203BA73B0}"/>
              </a:ext>
            </a:extLst>
          </p:cNvPr>
          <p:cNvSpPr txBox="1"/>
          <p:nvPr/>
        </p:nvSpPr>
        <p:spPr>
          <a:xfrm>
            <a:off x="1016761" y="3227637"/>
            <a:ext cx="991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0" dirty="0">
                <a:solidFill>
                  <a:schemeClr val="tx2"/>
                </a:solidFill>
                <a:effectLst/>
                <a:latin typeface="-apple-system"/>
              </a:rPr>
              <a:t>Q : If I monitor my prod server how much IO pressure will be generated?</a:t>
            </a:r>
          </a:p>
          <a:p>
            <a:r>
              <a:rPr lang="en-IN" dirty="0">
                <a:solidFill>
                  <a:schemeClr val="tx2"/>
                </a:solidFill>
                <a:latin typeface="-apple-system"/>
                <a:ea typeface="Roboto" panose="02000000000000000000" pitchFamily="2" charset="0"/>
                <a:cs typeface="Times Sans Serif" panose="02020603050405020304" pitchFamily="18" charset="0"/>
              </a:rPr>
              <a:t>A: it pulls only 100 rows per minute which will be 100 KB at maximum. Where as waits related data will be pulled every 4 hour frequency, the amount of data will be that extended event would capture , is generally approx. 10 MB.</a:t>
            </a:r>
            <a:endParaRPr lang="en-US" dirty="0">
              <a:solidFill>
                <a:schemeClr val="tx2"/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56907-C60F-48BA-A6E6-1305A599A1AA}"/>
              </a:ext>
            </a:extLst>
          </p:cNvPr>
          <p:cNvSpPr txBox="1"/>
          <p:nvPr/>
        </p:nvSpPr>
        <p:spPr>
          <a:xfrm>
            <a:off x="1016761" y="4526276"/>
            <a:ext cx="991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0" dirty="0">
                <a:solidFill>
                  <a:schemeClr val="tx2"/>
                </a:solidFill>
                <a:effectLst/>
                <a:latin typeface="-apple-system"/>
              </a:rPr>
              <a:t>Q : Will the production server impacted when analysing report in SQL Planner ?</a:t>
            </a:r>
          </a:p>
          <a:p>
            <a:r>
              <a:rPr lang="en-IN" dirty="0">
                <a:solidFill>
                  <a:schemeClr val="tx2"/>
                </a:solidFill>
                <a:latin typeface="-apple-system"/>
                <a:ea typeface="Roboto" panose="02000000000000000000" pitchFamily="2" charset="0"/>
                <a:cs typeface="Times Sans Serif" panose="02020603050405020304" pitchFamily="18" charset="0"/>
              </a:rPr>
              <a:t>A: No , SQL Planner is generally installed in non production machine , it keeps pulling SQL server production server usage in SQL Planner database, and it generates load on SQL Planner machine.</a:t>
            </a:r>
            <a:endParaRPr lang="en-US" dirty="0">
              <a:solidFill>
                <a:schemeClr val="tx2"/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145EB5-6BC9-4484-990F-CAEFC78B9184}"/>
              </a:ext>
            </a:extLst>
          </p:cNvPr>
          <p:cNvSpPr txBox="1"/>
          <p:nvPr/>
        </p:nvSpPr>
        <p:spPr>
          <a:xfrm>
            <a:off x="999440" y="5631403"/>
            <a:ext cx="991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0" dirty="0">
                <a:solidFill>
                  <a:schemeClr val="tx2"/>
                </a:solidFill>
                <a:effectLst/>
                <a:latin typeface="-apple-system"/>
              </a:rPr>
              <a:t>More FAQ here : </a:t>
            </a:r>
            <a:r>
              <a:rPr lang="en-IN" i="1" u="sng" dirty="0">
                <a:solidFill>
                  <a:schemeClr val="tx1">
                    <a:lumMod val="75000"/>
                  </a:schemeClr>
                </a:solidFill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https://www.mssqlplanner.com/faq/</a:t>
            </a:r>
            <a:endParaRPr lang="en-IN" i="1" u="sng" dirty="0">
              <a:solidFill>
                <a:schemeClr val="tx1">
                  <a:lumMod val="75000"/>
                </a:schemeClr>
              </a:solidFill>
              <a:effectLst/>
              <a:latin typeface="-apple-system"/>
            </a:endParaRPr>
          </a:p>
          <a:p>
            <a:r>
              <a:rPr lang="en-US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Demo:</a:t>
            </a:r>
            <a:r>
              <a:rPr lang="en-US" dirty="0">
                <a:solidFill>
                  <a:srgbClr val="5F5F5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https://www.youtube.com/playlist?list=PLhQL4QBn_4IziPwz5y05SS9YXpHsDA7cm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endParaRPr lang="en-IN" i="1" u="sng" dirty="0">
              <a:solidFill>
                <a:schemeClr val="tx1">
                  <a:lumMod val="75000"/>
                </a:schemeClr>
              </a:solidFill>
              <a:effectLst/>
              <a:latin typeface="-apple-system"/>
            </a:endParaRPr>
          </a:p>
          <a:p>
            <a:endParaRPr lang="en-US" i="1" u="sng" dirty="0">
              <a:solidFill>
                <a:schemeClr val="tx1">
                  <a:lumMod val="7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A27FE-D8C6-4D87-B674-864870361200}"/>
              </a:ext>
            </a:extLst>
          </p:cNvPr>
          <p:cNvSpPr txBox="1"/>
          <p:nvPr/>
        </p:nvSpPr>
        <p:spPr>
          <a:xfrm>
            <a:off x="11084706" y="501733"/>
            <a:ext cx="85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>
                <a:solidFill>
                  <a:schemeClr val="tx2">
                    <a:lumMod val="85000"/>
                    <a:lumOff val="15000"/>
                  </a:schemeClr>
                </a:solidFill>
                <a:latin typeface="Kiona" panose="00000500000000000000" pitchFamily="2" charset="0"/>
                <a:ea typeface="Roboto" panose="02000000000000000000" pitchFamily="2" charset="0"/>
                <a:cs typeface="Times Sans Serif" panose="02020603050405020304" pitchFamily="18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85701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A266C5-2C2F-4462-B35E-3A8C87043936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DAF46F-FB12-4F8E-932A-CBCFEAD13272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9E230A-2339-4335-BAF0-95EA6109991B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Kiona" panose="00000500000000000000" pitchFamily="2" charset="0"/>
                  <a:ea typeface="Roboto" panose="02000000000000000000" pitchFamily="2" charset="0"/>
                  <a:cs typeface="Times Sans Serif" panose="02020603050405020304" pitchFamily="18" charset="0"/>
                </a:rPr>
                <a:t>05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B8A29A-8DB7-4A56-9309-1060DBB2CB60}"/>
              </a:ext>
            </a:extLst>
          </p:cNvPr>
          <p:cNvSpPr txBox="1"/>
          <p:nvPr/>
        </p:nvSpPr>
        <p:spPr>
          <a:xfrm>
            <a:off x="1016761" y="805508"/>
            <a:ext cx="97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MOBILE 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E6347-0251-4B28-80E2-6573996B87C4}"/>
              </a:ext>
            </a:extLst>
          </p:cNvPr>
          <p:cNvSpPr/>
          <p:nvPr/>
        </p:nvSpPr>
        <p:spPr>
          <a:xfrm>
            <a:off x="1124464" y="805508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5DDDCD-A588-4A9F-9652-809D53FCBD29}"/>
              </a:ext>
            </a:extLst>
          </p:cNvPr>
          <p:cNvSpPr txBox="1"/>
          <p:nvPr/>
        </p:nvSpPr>
        <p:spPr>
          <a:xfrm rot="16200000">
            <a:off x="-643375" y="4156562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Server Health Analysis (Mobile view)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" y="1787669"/>
            <a:ext cx="9918194" cy="50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7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A463EF-55F3-4B48-A997-127F1A87D341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4214C37-0946-4B64-BB1F-84F9664A6E26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6AD4FA-BC5C-445B-B210-74E29B36A7BF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Kiona" panose="00000500000000000000" pitchFamily="2" charset="0"/>
                  <a:ea typeface="Roboto" panose="02000000000000000000" pitchFamily="2" charset="0"/>
                  <a:cs typeface="Times Sans Serif" panose="02020603050405020304" pitchFamily="18" charset="0"/>
                </a:rPr>
                <a:t>06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B188117-5EF5-43E1-8397-3C89E97B6F70}"/>
              </a:ext>
            </a:extLst>
          </p:cNvPr>
          <p:cNvSpPr txBox="1"/>
          <p:nvPr/>
        </p:nvSpPr>
        <p:spPr>
          <a:xfrm>
            <a:off x="1016761" y="976266"/>
            <a:ext cx="97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PRICE(Annual) &amp; FEATURE COMPARISON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C18C4-AC90-42DA-B281-EAB222FDEBE2}"/>
              </a:ext>
            </a:extLst>
          </p:cNvPr>
          <p:cNvSpPr/>
          <p:nvPr/>
        </p:nvSpPr>
        <p:spPr>
          <a:xfrm>
            <a:off x="1146626" y="953406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A90081-1799-4FC4-BBC0-E9F2B3280273}"/>
              </a:ext>
            </a:extLst>
          </p:cNvPr>
          <p:cNvSpPr/>
          <p:nvPr/>
        </p:nvSpPr>
        <p:spPr>
          <a:xfrm>
            <a:off x="1807017" y="1807029"/>
            <a:ext cx="2180492" cy="5345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83C76D-3E41-4B77-93C2-B74B4097C119}"/>
              </a:ext>
            </a:extLst>
          </p:cNvPr>
          <p:cNvSpPr/>
          <p:nvPr/>
        </p:nvSpPr>
        <p:spPr>
          <a:xfrm>
            <a:off x="1807017" y="2341601"/>
            <a:ext cx="2180492" cy="8924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40DBE4-3078-4393-83A3-00AA3CB5D3E6}"/>
              </a:ext>
            </a:extLst>
          </p:cNvPr>
          <p:cNvSpPr/>
          <p:nvPr/>
        </p:nvSpPr>
        <p:spPr>
          <a:xfrm>
            <a:off x="1807017" y="3234015"/>
            <a:ext cx="2180492" cy="2231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F246C-E0A8-4955-9677-485A8C20842C}"/>
              </a:ext>
            </a:extLst>
          </p:cNvPr>
          <p:cNvSpPr txBox="1"/>
          <p:nvPr/>
        </p:nvSpPr>
        <p:spPr>
          <a:xfrm>
            <a:off x="1793930" y="1900036"/>
            <a:ext cx="2180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SQL Planner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0B1E19-0273-4F29-96A4-CA9466204049}"/>
              </a:ext>
            </a:extLst>
          </p:cNvPr>
          <p:cNvSpPr txBox="1"/>
          <p:nvPr/>
        </p:nvSpPr>
        <p:spPr>
          <a:xfrm>
            <a:off x="1793934" y="2433865"/>
            <a:ext cx="21804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COMPLETE PACK</a:t>
            </a:r>
            <a:endParaRPr lang="en-US" sz="1600" b="1" dirty="0">
              <a:solidFill>
                <a:schemeClr val="bg1"/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$65 per Month</a:t>
            </a:r>
            <a:endParaRPr lang="en-US" sz="1600" b="1" dirty="0">
              <a:solidFill>
                <a:schemeClr val="bg1"/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E4603A-4448-48BB-878B-4486D08EC683}"/>
              </a:ext>
            </a:extLst>
          </p:cNvPr>
          <p:cNvSpPr/>
          <p:nvPr/>
        </p:nvSpPr>
        <p:spPr>
          <a:xfrm>
            <a:off x="5012297" y="1807029"/>
            <a:ext cx="2180492" cy="53457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BDCAA-FD35-40CE-B5CA-36C64FF23921}"/>
              </a:ext>
            </a:extLst>
          </p:cNvPr>
          <p:cNvSpPr/>
          <p:nvPr/>
        </p:nvSpPr>
        <p:spPr>
          <a:xfrm>
            <a:off x="5012297" y="2341601"/>
            <a:ext cx="2180492" cy="8924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D2BEDE-AE87-4C80-BEB4-DACD1BC5BF67}"/>
              </a:ext>
            </a:extLst>
          </p:cNvPr>
          <p:cNvSpPr/>
          <p:nvPr/>
        </p:nvSpPr>
        <p:spPr>
          <a:xfrm>
            <a:off x="5012297" y="3234015"/>
            <a:ext cx="2180492" cy="2231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276A5A-223B-41AF-9807-33C4F1C06317}"/>
              </a:ext>
            </a:extLst>
          </p:cNvPr>
          <p:cNvSpPr txBox="1"/>
          <p:nvPr/>
        </p:nvSpPr>
        <p:spPr>
          <a:xfrm>
            <a:off x="4999210" y="1900036"/>
            <a:ext cx="2180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Red-Gate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C13BCE-12B6-4DBC-A1F0-D4DB5799F06D}"/>
              </a:ext>
            </a:extLst>
          </p:cNvPr>
          <p:cNvSpPr txBox="1"/>
          <p:nvPr/>
        </p:nvSpPr>
        <p:spPr>
          <a:xfrm>
            <a:off x="4999214" y="2433865"/>
            <a:ext cx="21804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COMPLETE PACK</a:t>
            </a:r>
            <a:endParaRPr lang="en-US" sz="1600" b="1" dirty="0">
              <a:solidFill>
                <a:schemeClr val="bg1"/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$4000+ </a:t>
            </a:r>
            <a:endParaRPr lang="en-US" sz="1600" b="1" dirty="0">
              <a:solidFill>
                <a:schemeClr val="bg1"/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71305A-370E-4BC9-8A43-C30D82141008}"/>
              </a:ext>
            </a:extLst>
          </p:cNvPr>
          <p:cNvSpPr/>
          <p:nvPr/>
        </p:nvSpPr>
        <p:spPr>
          <a:xfrm>
            <a:off x="8217573" y="1807029"/>
            <a:ext cx="2180492" cy="5345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9F60C6-50E4-430C-9D6B-1370D04CA598}"/>
              </a:ext>
            </a:extLst>
          </p:cNvPr>
          <p:cNvSpPr/>
          <p:nvPr/>
        </p:nvSpPr>
        <p:spPr>
          <a:xfrm>
            <a:off x="8217573" y="2341601"/>
            <a:ext cx="2180492" cy="8924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D00CB5C-CE28-4B2A-B097-61FFBEFBAF42}"/>
              </a:ext>
            </a:extLst>
          </p:cNvPr>
          <p:cNvSpPr/>
          <p:nvPr/>
        </p:nvSpPr>
        <p:spPr>
          <a:xfrm>
            <a:off x="8217573" y="3234015"/>
            <a:ext cx="2180492" cy="2231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811BA6-6D5E-47E5-8ABC-D22FEFA5484D}"/>
              </a:ext>
            </a:extLst>
          </p:cNvPr>
          <p:cNvSpPr txBox="1"/>
          <p:nvPr/>
        </p:nvSpPr>
        <p:spPr>
          <a:xfrm>
            <a:off x="8204486" y="1900036"/>
            <a:ext cx="2180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Solar Wind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897EFD-F07E-445D-BD71-A7F7CA4B5F54}"/>
              </a:ext>
            </a:extLst>
          </p:cNvPr>
          <p:cNvSpPr txBox="1"/>
          <p:nvPr/>
        </p:nvSpPr>
        <p:spPr>
          <a:xfrm>
            <a:off x="8204490" y="2433865"/>
            <a:ext cx="21804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COMPLETE PACK</a:t>
            </a:r>
            <a:endParaRPr lang="en-US" sz="1600" b="1" dirty="0">
              <a:solidFill>
                <a:schemeClr val="bg1"/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$5000+</a:t>
            </a:r>
            <a:endParaRPr lang="en-US" sz="1600" b="1" dirty="0">
              <a:solidFill>
                <a:schemeClr val="bg1"/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B6CFC4-0839-403E-B8A2-135FE665B2C6}"/>
              </a:ext>
            </a:extLst>
          </p:cNvPr>
          <p:cNvSpPr/>
          <p:nvPr/>
        </p:nvSpPr>
        <p:spPr>
          <a:xfrm>
            <a:off x="8532434" y="3654100"/>
            <a:ext cx="1576942" cy="914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3B83EF-0F96-47BC-901A-56A7F2CE92D2}"/>
              </a:ext>
            </a:extLst>
          </p:cNvPr>
          <p:cNvSpPr/>
          <p:nvPr/>
        </p:nvSpPr>
        <p:spPr>
          <a:xfrm>
            <a:off x="8519352" y="4114595"/>
            <a:ext cx="1576942" cy="914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21FAF1-4066-4C48-B9C4-C4F10877284A}"/>
              </a:ext>
            </a:extLst>
          </p:cNvPr>
          <p:cNvSpPr txBox="1"/>
          <p:nvPr/>
        </p:nvSpPr>
        <p:spPr>
          <a:xfrm>
            <a:off x="8217573" y="3305558"/>
            <a:ext cx="218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Backup &amp; Automation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4D0152-FC39-426D-BD02-BF7413FB654F}"/>
              </a:ext>
            </a:extLst>
          </p:cNvPr>
          <p:cNvSpPr/>
          <p:nvPr/>
        </p:nvSpPr>
        <p:spPr>
          <a:xfrm>
            <a:off x="8532434" y="4574430"/>
            <a:ext cx="1576942" cy="914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F03E55-183B-4408-A5AC-0A0F7E55380D}"/>
              </a:ext>
            </a:extLst>
          </p:cNvPr>
          <p:cNvSpPr txBox="1"/>
          <p:nvPr/>
        </p:nvSpPr>
        <p:spPr>
          <a:xfrm>
            <a:off x="8217572" y="3705599"/>
            <a:ext cx="2180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Monitoring ,Health Analysis, Alerts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0ADB35-9B9D-4768-A129-88D751A8327E}"/>
              </a:ext>
            </a:extLst>
          </p:cNvPr>
          <p:cNvSpPr txBox="1"/>
          <p:nvPr/>
        </p:nvSpPr>
        <p:spPr>
          <a:xfrm>
            <a:off x="8217573" y="4210585"/>
            <a:ext cx="218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Index De-fragment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1D5436-5DAC-417B-8FDE-DF4644D7838E}"/>
              </a:ext>
            </a:extLst>
          </p:cNvPr>
          <p:cNvSpPr txBox="1"/>
          <p:nvPr/>
        </p:nvSpPr>
        <p:spPr>
          <a:xfrm>
            <a:off x="8217573" y="5102999"/>
            <a:ext cx="218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PC view – windows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D03B721-0ACE-4B7F-91E0-EB602883073E}"/>
              </a:ext>
            </a:extLst>
          </p:cNvPr>
          <p:cNvSpPr/>
          <p:nvPr/>
        </p:nvSpPr>
        <p:spPr>
          <a:xfrm>
            <a:off x="8532434" y="5011581"/>
            <a:ext cx="1576942" cy="914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B17A7A-D22B-49C4-AF4C-331B1209E879}"/>
              </a:ext>
            </a:extLst>
          </p:cNvPr>
          <p:cNvSpPr txBox="1"/>
          <p:nvPr/>
        </p:nvSpPr>
        <p:spPr>
          <a:xfrm>
            <a:off x="8217573" y="4667263"/>
            <a:ext cx="218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-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44971C0-AB01-4B0E-9CCB-465DA21A3475}"/>
              </a:ext>
            </a:extLst>
          </p:cNvPr>
          <p:cNvSpPr/>
          <p:nvPr/>
        </p:nvSpPr>
        <p:spPr>
          <a:xfrm>
            <a:off x="5327157" y="3654100"/>
            <a:ext cx="1576942" cy="914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FF0380B-1C3A-455A-A32A-74B231F2A7F4}"/>
              </a:ext>
            </a:extLst>
          </p:cNvPr>
          <p:cNvSpPr/>
          <p:nvPr/>
        </p:nvSpPr>
        <p:spPr>
          <a:xfrm>
            <a:off x="5314075" y="4114595"/>
            <a:ext cx="1576942" cy="914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7E443B8-2CA4-449F-87E3-13DC72D020D4}"/>
              </a:ext>
            </a:extLst>
          </p:cNvPr>
          <p:cNvSpPr txBox="1"/>
          <p:nvPr/>
        </p:nvSpPr>
        <p:spPr>
          <a:xfrm>
            <a:off x="5012296" y="3305558"/>
            <a:ext cx="218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Backup &amp; Automation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0E32CB3-FC0A-46F1-9BBB-4C54C98845AE}"/>
              </a:ext>
            </a:extLst>
          </p:cNvPr>
          <p:cNvSpPr/>
          <p:nvPr/>
        </p:nvSpPr>
        <p:spPr>
          <a:xfrm>
            <a:off x="5327157" y="4574430"/>
            <a:ext cx="1576942" cy="914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B1D1A93-1D75-4767-A1EA-5B4530F8B96D}"/>
              </a:ext>
            </a:extLst>
          </p:cNvPr>
          <p:cNvSpPr txBox="1"/>
          <p:nvPr/>
        </p:nvSpPr>
        <p:spPr>
          <a:xfrm>
            <a:off x="5012296" y="3681120"/>
            <a:ext cx="2180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Monitoring ,Health Analysis, Alerts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E9D0998-7B75-4AF5-96D8-A1364BAD4515}"/>
              </a:ext>
            </a:extLst>
          </p:cNvPr>
          <p:cNvSpPr txBox="1"/>
          <p:nvPr/>
        </p:nvSpPr>
        <p:spPr>
          <a:xfrm>
            <a:off x="5012296" y="4210585"/>
            <a:ext cx="218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C83926-B7AD-4FCB-B412-0E40CE51C37F}"/>
              </a:ext>
            </a:extLst>
          </p:cNvPr>
          <p:cNvSpPr txBox="1"/>
          <p:nvPr/>
        </p:nvSpPr>
        <p:spPr>
          <a:xfrm>
            <a:off x="5012296" y="5102999"/>
            <a:ext cx="218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PC view – windows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EF36743-EC38-4BF0-A36D-6E94C06151C6}"/>
              </a:ext>
            </a:extLst>
          </p:cNvPr>
          <p:cNvSpPr/>
          <p:nvPr/>
        </p:nvSpPr>
        <p:spPr>
          <a:xfrm>
            <a:off x="5327157" y="5011581"/>
            <a:ext cx="1576942" cy="914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E59022B-4F94-4FC7-AD2C-65E2B756F03F}"/>
              </a:ext>
            </a:extLst>
          </p:cNvPr>
          <p:cNvSpPr txBox="1"/>
          <p:nvPr/>
        </p:nvSpPr>
        <p:spPr>
          <a:xfrm>
            <a:off x="5012296" y="4667263"/>
            <a:ext cx="218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-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36C119-58F8-4549-A4CF-CB89EB4F191F}"/>
              </a:ext>
            </a:extLst>
          </p:cNvPr>
          <p:cNvSpPr/>
          <p:nvPr/>
        </p:nvSpPr>
        <p:spPr>
          <a:xfrm>
            <a:off x="2108791" y="3654100"/>
            <a:ext cx="1576942" cy="914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3AFDA9-5689-482E-8019-29F367F8F404}"/>
              </a:ext>
            </a:extLst>
          </p:cNvPr>
          <p:cNvSpPr/>
          <p:nvPr/>
        </p:nvSpPr>
        <p:spPr>
          <a:xfrm>
            <a:off x="2095709" y="4114595"/>
            <a:ext cx="1576942" cy="914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B4E0535-F254-47AB-9036-D8287638DB1A}"/>
              </a:ext>
            </a:extLst>
          </p:cNvPr>
          <p:cNvSpPr txBox="1"/>
          <p:nvPr/>
        </p:nvSpPr>
        <p:spPr>
          <a:xfrm>
            <a:off x="1793930" y="3305558"/>
            <a:ext cx="218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Backup &amp; Automation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240B84A-9DAB-4F41-8299-51B5D2F52399}"/>
              </a:ext>
            </a:extLst>
          </p:cNvPr>
          <p:cNvSpPr/>
          <p:nvPr/>
        </p:nvSpPr>
        <p:spPr>
          <a:xfrm>
            <a:off x="2108791" y="4574430"/>
            <a:ext cx="1576942" cy="914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0312612-74D8-4BD3-983A-C45533C82039}"/>
              </a:ext>
            </a:extLst>
          </p:cNvPr>
          <p:cNvSpPr txBox="1"/>
          <p:nvPr/>
        </p:nvSpPr>
        <p:spPr>
          <a:xfrm>
            <a:off x="1793930" y="3681601"/>
            <a:ext cx="2180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Monitoring ,Health Analysis, Alerts, Agent Job Monitor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4754CD0-8F51-4236-8E02-E2BAA1C344AA}"/>
              </a:ext>
            </a:extLst>
          </p:cNvPr>
          <p:cNvSpPr txBox="1"/>
          <p:nvPr/>
        </p:nvSpPr>
        <p:spPr>
          <a:xfrm>
            <a:off x="1793930" y="4210585"/>
            <a:ext cx="218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Index De-fragment, Scripting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726D11A-D009-4ABC-9D72-A28A1FEB5A67}"/>
              </a:ext>
            </a:extLst>
          </p:cNvPr>
          <p:cNvSpPr txBox="1"/>
          <p:nvPr/>
        </p:nvSpPr>
        <p:spPr>
          <a:xfrm>
            <a:off x="1793930" y="5102999"/>
            <a:ext cx="218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PC, Mobile , Tablet view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3BF6921-1F7C-4830-996B-0B8FBD6831D8}"/>
              </a:ext>
            </a:extLst>
          </p:cNvPr>
          <p:cNvSpPr/>
          <p:nvPr/>
        </p:nvSpPr>
        <p:spPr>
          <a:xfrm>
            <a:off x="2108791" y="5011581"/>
            <a:ext cx="1576942" cy="9144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413263F-D44E-4C2C-A217-F31D9D3AE4DE}"/>
              </a:ext>
            </a:extLst>
          </p:cNvPr>
          <p:cNvSpPr txBox="1"/>
          <p:nvPr/>
        </p:nvSpPr>
        <p:spPr>
          <a:xfrm>
            <a:off x="1793930" y="4667263"/>
            <a:ext cx="218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Auditing, Task Management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164BEE-4EC9-4784-A326-E7072BEF1D01}"/>
              </a:ext>
            </a:extLst>
          </p:cNvPr>
          <p:cNvSpPr txBox="1"/>
          <p:nvPr/>
        </p:nvSpPr>
        <p:spPr>
          <a:xfrm>
            <a:off x="209909" y="5494194"/>
            <a:ext cx="11982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Other Company tool does not has Storage, Agent Job Monitoring, Index defragmentation, Scripting, Backup, Auditing features etc. in Monitoring Tool and company insist to buy separate Tools.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Major Difference is Solar Wind Supports Multiple Database technology where as Red-Gate and SQL Planner is mainly focused on MS SQL Server.</a:t>
            </a:r>
          </a:p>
        </p:txBody>
      </p:sp>
    </p:spTree>
    <p:extLst>
      <p:ext uri="{BB962C8B-B14F-4D97-AF65-F5344CB8AC3E}">
        <p14:creationId xmlns:p14="http://schemas.microsoft.com/office/powerpoint/2010/main" val="248255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50F10FB-42A9-42FF-8B08-2EB8939AE66C}"/>
              </a:ext>
            </a:extLst>
          </p:cNvPr>
          <p:cNvSpPr txBox="1"/>
          <p:nvPr/>
        </p:nvSpPr>
        <p:spPr>
          <a:xfrm>
            <a:off x="381000" y="1599490"/>
            <a:ext cx="1142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D90B1-674F-49E5-9D79-F4FB4FE9D5E5}"/>
              </a:ext>
            </a:extLst>
          </p:cNvPr>
          <p:cNvSpPr txBox="1"/>
          <p:nvPr/>
        </p:nvSpPr>
        <p:spPr>
          <a:xfrm>
            <a:off x="7967663" y="5595887"/>
            <a:ext cx="4019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Helmet" pitchFamily="50" charset="-128"/>
                <a:cs typeface="Helmet" pitchFamily="50" charset="-128"/>
              </a:rPr>
              <a:t>WWW.MSSQLPLANNER.COM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1DA32-EF2A-4D94-92EB-3BFC710DABC4}"/>
              </a:ext>
            </a:extLst>
          </p:cNvPr>
          <p:cNvSpPr txBox="1"/>
          <p:nvPr/>
        </p:nvSpPr>
        <p:spPr>
          <a:xfrm>
            <a:off x="380999" y="2407401"/>
            <a:ext cx="1142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Any Questions ?</a:t>
            </a:r>
          </a:p>
        </p:txBody>
      </p:sp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C62CEE05-21B4-9E54-D2B0-F2F31A4AA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4" b="31124"/>
          <a:stretch>
            <a:fillRect/>
          </a:stretch>
        </p:blipFill>
        <p:spPr>
          <a:xfrm>
            <a:off x="7967663" y="3466939"/>
            <a:ext cx="3843335" cy="20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0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9AFA-EF45-144F-C861-B101C5CD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DA39F-4CBD-AB9E-18F7-C3BF39003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496" y="6269310"/>
            <a:ext cx="492092" cy="492092"/>
          </a:xfrm>
          <a:prstGeom prst="rect">
            <a:avLst/>
          </a:prstGeom>
        </p:spPr>
      </p:pic>
      <p:pic>
        <p:nvPicPr>
          <p:cNvPr id="8" name="Picture 12" descr="Affordable Stock Photos And Images - 123RF">
            <a:extLst>
              <a:ext uri="{FF2B5EF4-FFF2-40B4-BE49-F238E27FC236}">
                <a16:creationId xmlns:a16="http://schemas.microsoft.com/office/drawing/2014/main" id="{ACF65E0B-01EB-2223-F5DD-37CC5709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2" y="6343933"/>
            <a:ext cx="529478" cy="42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ase Of Use - Mouse Click Icon Png - Free Transparent PNG Download - PNGkey">
            <a:extLst>
              <a:ext uri="{FF2B5EF4-FFF2-40B4-BE49-F238E27FC236}">
                <a16:creationId xmlns:a16="http://schemas.microsoft.com/office/drawing/2014/main" id="{148499A5-D909-30A3-B463-337E29B6F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26" y="6288643"/>
            <a:ext cx="695716" cy="49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Bosch 12-in-1 Metal and Plastic Tool Plier Set (Green, 12-Piece):  Amazon.in: Home Improvement">
            <a:extLst>
              <a:ext uri="{FF2B5EF4-FFF2-40B4-BE49-F238E27FC236}">
                <a16:creationId xmlns:a16="http://schemas.microsoft.com/office/drawing/2014/main" id="{76603030-EDA0-D351-1A69-757D6E5D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3" y="5557131"/>
            <a:ext cx="534909" cy="4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F60C84-B820-7BC0-C760-51F73E5B3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678" y="1359329"/>
            <a:ext cx="580523" cy="5419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01132C-B409-296C-CAB6-C0338CA7B0B9}"/>
              </a:ext>
            </a:extLst>
          </p:cNvPr>
          <p:cNvSpPr txBox="1"/>
          <p:nvPr/>
        </p:nvSpPr>
        <p:spPr>
          <a:xfrm>
            <a:off x="1170255" y="1265539"/>
            <a:ext cx="795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In-Depth Monitor &amp;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  <a:hlinkClick r:id="rId7"/>
              </a:rPr>
              <a:t>100+ Alerts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 (Customized)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A711DD-8A65-48DC-A018-E8F12C38676E}"/>
              </a:ext>
            </a:extLst>
          </p:cNvPr>
          <p:cNvSpPr txBox="1"/>
          <p:nvPr/>
        </p:nvSpPr>
        <p:spPr>
          <a:xfrm>
            <a:off x="1146015" y="1954854"/>
            <a:ext cx="765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Special Dashboard For SQL Always On (HA)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DF2AD0B-9654-BFDE-6166-DA0D60C924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24" y="2021906"/>
            <a:ext cx="547843" cy="5847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A22BF2-6D34-C498-B6EB-6E0050F810D1}"/>
              </a:ext>
            </a:extLst>
          </p:cNvPr>
          <p:cNvSpPr txBox="1"/>
          <p:nvPr/>
        </p:nvSpPr>
        <p:spPr>
          <a:xfrm>
            <a:off x="1142549" y="2660755"/>
            <a:ext cx="868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Slowness Root-Cause Finding in A minute !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662FB09-49C6-7F23-6831-8A14CE572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4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A7C674-025F-F366-DEF2-891BED4CC0EB}"/>
              </a:ext>
            </a:extLst>
          </p:cNvPr>
          <p:cNvSpPr txBox="1"/>
          <p:nvPr/>
        </p:nvSpPr>
        <p:spPr>
          <a:xfrm>
            <a:off x="1170256" y="3352174"/>
            <a:ext cx="10135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SQL Auditing – </a:t>
            </a:r>
            <a:r>
              <a:rPr lang="en-IN" sz="2400" dirty="0">
                <a:solidFill>
                  <a:schemeClr val="tx1">
                    <a:lumMod val="50000"/>
                  </a:schemeClr>
                </a:solidFill>
                <a:latin typeface="Wensley Demo" pitchFamily="2" charset="0"/>
                <a:ea typeface="Roboto Slab" pitchFamily="2" charset="0"/>
              </a:rPr>
              <a:t>Compliance, Security, Troubleshooting, Risk management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Wensley Demo" pitchFamily="2" charset="0"/>
              <a:ea typeface="Roboto Slab" pitchFamily="2" charset="0"/>
            </a:endParaRPr>
          </a:p>
        </p:txBody>
      </p:sp>
      <p:pic>
        <p:nvPicPr>
          <p:cNvPr id="26" name="Content Placeholder 4" descr="Target">
            <a:extLst>
              <a:ext uri="{FF2B5EF4-FFF2-40B4-BE49-F238E27FC236}">
                <a16:creationId xmlns:a16="http://schemas.microsoft.com/office/drawing/2014/main" id="{4F9A7F3D-DC00-2125-BA71-E793DFFE8C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3292" y="2741807"/>
            <a:ext cx="514475" cy="5144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4F50556-C698-C744-0FEA-2AE56A1C7F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717" y="4103819"/>
            <a:ext cx="572005" cy="5144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D2459CC-B9E5-79C2-D6F3-5C704F00F472}"/>
              </a:ext>
            </a:extLst>
          </p:cNvPr>
          <p:cNvSpPr txBox="1"/>
          <p:nvPr/>
        </p:nvSpPr>
        <p:spPr>
          <a:xfrm>
            <a:off x="1170255" y="4073317"/>
            <a:ext cx="10135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DBA Task Automation –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Saves Resource manual work &amp; time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293849-B3D7-7BCE-FC30-C71A479DC565}"/>
              </a:ext>
            </a:extLst>
          </p:cNvPr>
          <p:cNvSpPr txBox="1"/>
          <p:nvPr/>
        </p:nvSpPr>
        <p:spPr>
          <a:xfrm>
            <a:off x="1170255" y="4670723"/>
            <a:ext cx="10135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Database Backup and Alerts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2B82FE-5CC9-6045-EB3E-5CEC6DB275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292" y="3464331"/>
            <a:ext cx="518228" cy="4611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F6FC601-E159-3884-C3C1-C9D2413C14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813" y="4692479"/>
            <a:ext cx="534909" cy="56869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F12E3EE-1D45-B2C0-48B9-2CDD64129DC8}"/>
              </a:ext>
            </a:extLst>
          </p:cNvPr>
          <p:cNvSpPr txBox="1"/>
          <p:nvPr/>
        </p:nvSpPr>
        <p:spPr>
          <a:xfrm>
            <a:off x="1170256" y="5295017"/>
            <a:ext cx="101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Multiple SQL Server Tools, Centrally Operated –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Scripting, Backup, Handover Notes, Index Frag. Dashboard Etc..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92B7-1E23-6E1F-8500-0E11A29C93A6}"/>
              </a:ext>
            </a:extLst>
          </p:cNvPr>
          <p:cNvSpPr txBox="1"/>
          <p:nvPr/>
        </p:nvSpPr>
        <p:spPr>
          <a:xfrm>
            <a:off x="1146016" y="6206351"/>
            <a:ext cx="7800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70% Low Cost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37B31-6ABC-1806-C2E3-9A6D55F3369D}"/>
              </a:ext>
            </a:extLst>
          </p:cNvPr>
          <p:cNvSpPr txBox="1"/>
          <p:nvPr/>
        </p:nvSpPr>
        <p:spPr>
          <a:xfrm>
            <a:off x="1016762" y="453742"/>
            <a:ext cx="983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Wensley Demo" pitchFamily="2" charset="0"/>
                <a:ea typeface="Roboto Slab" pitchFamily="2" charset="0"/>
              </a:rPr>
              <a:t>Why SQL Planner - </a:t>
            </a:r>
            <a:r>
              <a:rPr lang="en-US" sz="1400" dirty="0">
                <a:solidFill>
                  <a:srgbClr val="0070C0"/>
                </a:solidFill>
                <a:latin typeface="Wensley Demo" pitchFamily="2" charset="0"/>
                <a:ea typeface="Roboto Slab" pitchFamily="2" charset="0"/>
              </a:rPr>
              <a:t>Centralized Tool for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31F25E-46E3-C23A-E90D-465ED4B3D7DA}"/>
              </a:ext>
            </a:extLst>
          </p:cNvPr>
          <p:cNvSpPr/>
          <p:nvPr/>
        </p:nvSpPr>
        <p:spPr>
          <a:xfrm>
            <a:off x="1146626" y="430882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441542-5365-E6C2-C255-435BA431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EDAB-3EC6-4D95-B44E-10A235D4D29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209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9AFA-EF45-144F-C861-B101C5CD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40E5B-1244-2997-5339-9296052890AC}"/>
              </a:ext>
            </a:extLst>
          </p:cNvPr>
          <p:cNvSpPr/>
          <p:nvPr/>
        </p:nvSpPr>
        <p:spPr>
          <a:xfrm>
            <a:off x="971697" y="351842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DA39F-4CBD-AB9E-18F7-C3BF39003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496" y="6269310"/>
            <a:ext cx="492092" cy="4920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A711DD-8A65-48DC-A018-E8F12C38676E}"/>
              </a:ext>
            </a:extLst>
          </p:cNvPr>
          <p:cNvSpPr txBox="1"/>
          <p:nvPr/>
        </p:nvSpPr>
        <p:spPr>
          <a:xfrm>
            <a:off x="1146014" y="1492088"/>
            <a:ext cx="1077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Customization ? Ask us to automate your manual task @0 fees.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DF2AD0B-9654-BFDE-6166-DA0D60C92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15" y="2199982"/>
            <a:ext cx="547843" cy="584776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662FB09-49C6-7F23-6831-8A14CE572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	Why SQL Planner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4F50556-C698-C744-0FEA-2AE56A1C7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4" y="1492088"/>
            <a:ext cx="572005" cy="5144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D2459CC-B9E5-79C2-D6F3-5C704F00F472}"/>
              </a:ext>
            </a:extLst>
          </p:cNvPr>
          <p:cNvSpPr txBox="1"/>
          <p:nvPr/>
        </p:nvSpPr>
        <p:spPr>
          <a:xfrm>
            <a:off x="1146014" y="2168810"/>
            <a:ext cx="10135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Backup in Script format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Wensley Demo" pitchFamily="2" charset="0"/>
              <a:ea typeface="Roboto Slab" pitchFamily="2" charset="0"/>
              <a:cs typeface="Times Sans Serif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2917E-043E-AE72-FA8A-6A7C15F3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EDAB-3EC6-4D95-B44E-10A235D4D290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8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514E568-5C0B-6DBA-7297-1AF2C223E86E}"/>
              </a:ext>
            </a:extLst>
          </p:cNvPr>
          <p:cNvSpPr/>
          <p:nvPr/>
        </p:nvSpPr>
        <p:spPr>
          <a:xfrm>
            <a:off x="3293706" y="1800809"/>
            <a:ext cx="5141167" cy="4086808"/>
          </a:xfrm>
          <a:prstGeom prst="flowChartProcess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FACD5107-88AD-73C7-2A56-3E22BAADAD33}"/>
              </a:ext>
            </a:extLst>
          </p:cNvPr>
          <p:cNvSpPr/>
          <p:nvPr/>
        </p:nvSpPr>
        <p:spPr>
          <a:xfrm>
            <a:off x="3531638" y="4655261"/>
            <a:ext cx="1170990" cy="793815"/>
          </a:xfrm>
          <a:prstGeom prst="flowChartMagneticDis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400" dirty="0"/>
              <a:t>SQL Planner Repository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151094-1278-5C13-5A94-B132FB9E6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34272" y="2839196"/>
            <a:ext cx="1101014" cy="1319568"/>
          </a:xfrm>
          <a:prstGeom prst="rect">
            <a:avLst/>
          </a:prstGeom>
        </p:spPr>
      </p:pic>
      <p:pic>
        <p:nvPicPr>
          <p:cNvPr id="14" name="Graphic 13" descr="Building">
            <a:extLst>
              <a:ext uri="{FF2B5EF4-FFF2-40B4-BE49-F238E27FC236}">
                <a16:creationId xmlns:a16="http://schemas.microsoft.com/office/drawing/2014/main" id="{8AD8206F-0DF1-2424-A01D-F2BB0B3C3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3788" y="1637523"/>
            <a:ext cx="601823" cy="4991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D22843-A3FB-92B2-76BB-058E1A8A91FA}"/>
              </a:ext>
            </a:extLst>
          </p:cNvPr>
          <p:cNvSpPr txBox="1"/>
          <p:nvPr/>
        </p:nvSpPr>
        <p:spPr>
          <a:xfrm>
            <a:off x="3503643" y="3637193"/>
            <a:ext cx="1362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Local SQL Planner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66458A-605C-E9BA-1590-DE7DAF4631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611004" y="2632282"/>
            <a:ext cx="506569" cy="5065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7CFCC7-11CD-9298-7B93-DE270CDE4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4405" y="4739951"/>
            <a:ext cx="609600" cy="4857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9FB8B0B-DC11-7E30-8BF2-952D6A38DFAF}"/>
              </a:ext>
            </a:extLst>
          </p:cNvPr>
          <p:cNvSpPr txBox="1"/>
          <p:nvPr/>
        </p:nvSpPr>
        <p:spPr>
          <a:xfrm>
            <a:off x="4865914" y="5091413"/>
            <a:ext cx="1362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Background app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06A569-D786-97FA-DA68-F24A20C759FF}"/>
              </a:ext>
            </a:extLst>
          </p:cNvPr>
          <p:cNvSpPr txBox="1"/>
          <p:nvPr/>
        </p:nvSpPr>
        <p:spPr>
          <a:xfrm>
            <a:off x="7430519" y="2681240"/>
            <a:ext cx="70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Users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87B6503-5F9A-40E4-E54F-90258D991D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5195142" y="3905542"/>
            <a:ext cx="351907" cy="3093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970D2C-AD06-F4D9-24F2-BFDB0C6502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0241" y="4076633"/>
            <a:ext cx="640683" cy="6406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339FB6-F846-C139-3ADD-C1D75A588F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6000" y="4060227"/>
            <a:ext cx="640683" cy="6406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B6FB6F9-7E52-9E50-0F17-8780715AB4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0241" y="4939916"/>
            <a:ext cx="640683" cy="640683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E06EE04-722F-583A-2EA1-1170925C5BE3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5371095" y="4214911"/>
            <a:ext cx="0" cy="559256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97B4CB5-6257-625C-75AB-89722A4F0E22}"/>
              </a:ext>
            </a:extLst>
          </p:cNvPr>
          <p:cNvCxnSpPr>
            <a:cxnSpLocks/>
          </p:cNvCxnSpPr>
          <p:nvPr/>
        </p:nvCxnSpPr>
        <p:spPr>
          <a:xfrm flipH="1">
            <a:off x="4715990" y="4998178"/>
            <a:ext cx="381777" cy="1294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4F52C65-D2F1-FE57-6909-3E46A429677E}"/>
              </a:ext>
            </a:extLst>
          </p:cNvPr>
          <p:cNvSpPr txBox="1"/>
          <p:nvPr/>
        </p:nvSpPr>
        <p:spPr>
          <a:xfrm>
            <a:off x="5326945" y="3647462"/>
            <a:ext cx="163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Alert User for Issues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355EBF-410F-9BC2-C804-CCBF0EE24951}"/>
              </a:ext>
            </a:extLst>
          </p:cNvPr>
          <p:cNvSpPr/>
          <p:nvPr/>
        </p:nvSpPr>
        <p:spPr>
          <a:xfrm>
            <a:off x="7408506" y="3212897"/>
            <a:ext cx="3273349" cy="31359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09D030E-B002-DEEA-E6F5-E37D23BCE7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0850" y="4939916"/>
            <a:ext cx="640683" cy="64068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44C8590-466B-BBB7-36D7-3286A16E3DA8}"/>
              </a:ext>
            </a:extLst>
          </p:cNvPr>
          <p:cNvSpPr txBox="1"/>
          <p:nvPr/>
        </p:nvSpPr>
        <p:spPr>
          <a:xfrm>
            <a:off x="7928727" y="3656885"/>
            <a:ext cx="2495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chemeClr val="tx1">
                    <a:lumMod val="50000"/>
                  </a:schemeClr>
                </a:solidFill>
              </a:rPr>
              <a:t>SQL Servers To be monitored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1D21DD-1DEC-BB42-7FF2-8A2998A282B6}"/>
              </a:ext>
            </a:extLst>
          </p:cNvPr>
          <p:cNvSpPr txBox="1"/>
          <p:nvPr/>
        </p:nvSpPr>
        <p:spPr>
          <a:xfrm>
            <a:off x="3406066" y="1479102"/>
            <a:ext cx="155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50000"/>
                  </a:schemeClr>
                </a:solidFill>
              </a:rPr>
              <a:t>Org Network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647E543-899A-69BC-064F-3153EB7A555C}"/>
              </a:ext>
            </a:extLst>
          </p:cNvPr>
          <p:cNvCxnSpPr>
            <a:cxnSpLocks/>
          </p:cNvCxnSpPr>
          <p:nvPr/>
        </p:nvCxnSpPr>
        <p:spPr>
          <a:xfrm>
            <a:off x="5766318" y="4977530"/>
            <a:ext cx="1642188" cy="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2502112-C1B3-31EC-B9A0-851812F57E27}"/>
              </a:ext>
            </a:extLst>
          </p:cNvPr>
          <p:cNvSpPr txBox="1"/>
          <p:nvPr/>
        </p:nvSpPr>
        <p:spPr>
          <a:xfrm>
            <a:off x="6096000" y="4721179"/>
            <a:ext cx="127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Cont. Monitoring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6C79C9-4555-D210-FCA2-A049ADB5DA36}"/>
              </a:ext>
            </a:extLst>
          </p:cNvPr>
          <p:cNvSpPr txBox="1"/>
          <p:nvPr/>
        </p:nvSpPr>
        <p:spPr>
          <a:xfrm>
            <a:off x="5108266" y="2331040"/>
            <a:ext cx="14467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200" dirty="0"/>
              <a:t>Manage | Analytics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D9687CF2-BCD4-A122-AA5E-8600D21A16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7946" y="2518914"/>
            <a:ext cx="515811" cy="805969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B57A142-3A26-7DD6-75DE-8500E1775D1D}"/>
              </a:ext>
            </a:extLst>
          </p:cNvPr>
          <p:cNvCxnSpPr>
            <a:cxnSpLocks/>
          </p:cNvCxnSpPr>
          <p:nvPr/>
        </p:nvCxnSpPr>
        <p:spPr>
          <a:xfrm>
            <a:off x="4429760" y="3135199"/>
            <a:ext cx="244855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E9E7DE6F-72B8-B98C-2342-15EF0F8AE6AC}"/>
              </a:ext>
            </a:extLst>
          </p:cNvPr>
          <p:cNvCxnSpPr/>
          <p:nvPr/>
        </p:nvCxnSpPr>
        <p:spPr>
          <a:xfrm flipV="1">
            <a:off x="5371095" y="3429000"/>
            <a:ext cx="1814756" cy="485192"/>
          </a:xfrm>
          <a:prstGeom prst="bentConnector3">
            <a:avLst>
              <a:gd name="adj1" fmla="val 10003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1F8360D-3133-5D5B-4341-7623BB8E2C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3643" y="4408650"/>
            <a:ext cx="640683" cy="6406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4A6362-BACF-5AA3-E969-177CB5836A25}"/>
              </a:ext>
            </a:extLst>
          </p:cNvPr>
          <p:cNvSpPr txBox="1"/>
          <p:nvPr/>
        </p:nvSpPr>
        <p:spPr>
          <a:xfrm>
            <a:off x="1016762" y="453742"/>
            <a:ext cx="983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SQL Planner Architecture | Components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948374-0401-0DA2-1A60-1CD96F3E6CCC}"/>
              </a:ext>
            </a:extLst>
          </p:cNvPr>
          <p:cNvSpPr/>
          <p:nvPr/>
        </p:nvSpPr>
        <p:spPr>
          <a:xfrm>
            <a:off x="1146626" y="430882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36494AF-F926-B499-303E-37ECDDE9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8B3E-FD12-446E-A452-38845B6D3706}" type="slidenum">
              <a:rPr lang="en-IN" smtClean="0"/>
              <a:t>4</a:t>
            </a:fld>
            <a:endParaRPr lang="en-IN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75D71F-9819-50B1-DF03-4372DC3BFB21}"/>
              </a:ext>
            </a:extLst>
          </p:cNvPr>
          <p:cNvCxnSpPr/>
          <p:nvPr/>
        </p:nvCxnSpPr>
        <p:spPr>
          <a:xfrm>
            <a:off x="4124960" y="4132884"/>
            <a:ext cx="0" cy="4953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3B574F1-0DB4-B012-EC55-3D3DD613084C}"/>
              </a:ext>
            </a:extLst>
          </p:cNvPr>
          <p:cNvCxnSpPr>
            <a:cxnSpLocks/>
          </p:cNvCxnSpPr>
          <p:nvPr/>
        </p:nvCxnSpPr>
        <p:spPr>
          <a:xfrm>
            <a:off x="4124960" y="4440305"/>
            <a:ext cx="2439125" cy="497148"/>
          </a:xfrm>
          <a:prstGeom prst="bentConnector3">
            <a:avLst>
              <a:gd name="adj1" fmla="val 99985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12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B8A29A-8DB7-4A56-9309-1060DBB2CB60}"/>
              </a:ext>
            </a:extLst>
          </p:cNvPr>
          <p:cNvSpPr txBox="1"/>
          <p:nvPr/>
        </p:nvSpPr>
        <p:spPr>
          <a:xfrm>
            <a:off x="1016762" y="453742"/>
            <a:ext cx="983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PRODUCT Demo &amp; Whitepapers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E6347-0251-4B28-80E2-6573996B87C4}"/>
              </a:ext>
            </a:extLst>
          </p:cNvPr>
          <p:cNvSpPr/>
          <p:nvPr/>
        </p:nvSpPr>
        <p:spPr>
          <a:xfrm>
            <a:off x="1146626" y="430882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BE4E934-D660-C5B1-5DA5-C5DEF1828143}"/>
              </a:ext>
            </a:extLst>
          </p:cNvPr>
          <p:cNvSpPr txBox="1">
            <a:spLocks/>
          </p:cNvSpPr>
          <p:nvPr/>
        </p:nvSpPr>
        <p:spPr>
          <a:xfrm>
            <a:off x="1668289" y="1842588"/>
            <a:ext cx="6737823" cy="6026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chemeClr val="tx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Finding Root cause in a minute !</a:t>
            </a:r>
            <a:endParaRPr lang="en-IN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5" name="Content Placeholder 4" descr="Target">
            <a:extLst>
              <a:ext uri="{FF2B5EF4-FFF2-40B4-BE49-F238E27FC236}">
                <a16:creationId xmlns:a16="http://schemas.microsoft.com/office/drawing/2014/main" id="{8B3D3422-D027-F338-7F60-97E27A746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762" y="1856376"/>
            <a:ext cx="514475" cy="51447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EE73387D-5FE7-03F6-21B2-0007D9AE02A8}"/>
              </a:ext>
            </a:extLst>
          </p:cNvPr>
          <p:cNvSpPr txBox="1">
            <a:spLocks/>
          </p:cNvSpPr>
          <p:nvPr/>
        </p:nvSpPr>
        <p:spPr>
          <a:xfrm>
            <a:off x="1668289" y="2676383"/>
            <a:ext cx="6737823" cy="8037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chemeClr val="tx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 Where To begin for the Day – Read Alerts</a:t>
            </a:r>
            <a:endParaRPr lang="en-IN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7" name="Content Placeholder 4" descr="Warning">
            <a:extLst>
              <a:ext uri="{FF2B5EF4-FFF2-40B4-BE49-F238E27FC236}">
                <a16:creationId xmlns:a16="http://schemas.microsoft.com/office/drawing/2014/main" id="{B61AA0D7-D69F-0FDE-7F81-81EB8EFABA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203" y="2692655"/>
            <a:ext cx="459592" cy="4595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F218B-7778-A30F-CD0E-86ED548D9309}"/>
              </a:ext>
            </a:extLst>
          </p:cNvPr>
          <p:cNvSpPr txBox="1"/>
          <p:nvPr/>
        </p:nvSpPr>
        <p:spPr>
          <a:xfrm>
            <a:off x="1695266" y="2260549"/>
            <a:ext cx="500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chemeClr val="tx2"/>
                </a:solidFill>
              </a:rPr>
              <a:t>Report with CPU, Memory Usage, Expensive Queries, Deadlock , Blockers etc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FCDFC3-C1BD-32D2-AC3A-C88A309C83CB}"/>
              </a:ext>
            </a:extLst>
          </p:cNvPr>
          <p:cNvSpPr txBox="1"/>
          <p:nvPr/>
        </p:nvSpPr>
        <p:spPr>
          <a:xfrm>
            <a:off x="1668289" y="3108702"/>
            <a:ext cx="4163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chemeClr val="tx2"/>
                </a:solidFill>
              </a:rPr>
              <a:t>Shows all Servers running with </a:t>
            </a:r>
            <a:r>
              <a:rPr lang="en-IN" sz="1200">
                <a:solidFill>
                  <a:schemeClr val="tx2"/>
                </a:solidFill>
              </a:rPr>
              <a:t>issues and </a:t>
            </a:r>
            <a:r>
              <a:rPr lang="en-IN" sz="1200" dirty="0">
                <a:solidFill>
                  <a:schemeClr val="tx2"/>
                </a:solidFill>
              </a:rPr>
              <a:t>Remediation to users </a:t>
            </a:r>
          </a:p>
        </p:txBody>
      </p:sp>
      <p:pic>
        <p:nvPicPr>
          <p:cNvPr id="4" name="Graphic 3" descr="Transfer">
            <a:extLst>
              <a:ext uri="{FF2B5EF4-FFF2-40B4-BE49-F238E27FC236}">
                <a16:creationId xmlns:a16="http://schemas.microsoft.com/office/drawing/2014/main" id="{C141D7CD-B639-F457-AE44-6F05BA65A7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5494" y="3584619"/>
            <a:ext cx="514475" cy="514475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4F993967-5E92-C479-0171-47B846579166}"/>
              </a:ext>
            </a:extLst>
          </p:cNvPr>
          <p:cNvSpPr txBox="1">
            <a:spLocks/>
          </p:cNvSpPr>
          <p:nvPr/>
        </p:nvSpPr>
        <p:spPr>
          <a:xfrm>
            <a:off x="1672641" y="3516758"/>
            <a:ext cx="6737823" cy="8037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chemeClr val="tx1">
                    <a:lumMod val="7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Server Audit – Track Who, What &amp; When Modified</a:t>
            </a:r>
            <a:endParaRPr lang="en-IN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74B1CF-FE71-9B5B-A3EC-A5D5ECBF9A2D}"/>
              </a:ext>
            </a:extLst>
          </p:cNvPr>
          <p:cNvSpPr txBox="1"/>
          <p:nvPr/>
        </p:nvSpPr>
        <p:spPr>
          <a:xfrm>
            <a:off x="1672641" y="3949077"/>
            <a:ext cx="719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chemeClr val="tx2"/>
                </a:solidFill>
              </a:rPr>
              <a:t>Know when someone changed Server settings or modified eg. Login created, password modified, Invalid login etc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564BA52-89BB-1771-56EB-BF5DC078F546}"/>
              </a:ext>
            </a:extLst>
          </p:cNvPr>
          <p:cNvSpPr txBox="1">
            <a:spLocks/>
          </p:cNvSpPr>
          <p:nvPr/>
        </p:nvSpPr>
        <p:spPr>
          <a:xfrm>
            <a:off x="1668288" y="4434843"/>
            <a:ext cx="9060672" cy="8037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chemeClr val="tx1">
                    <a:lumMod val="75000"/>
                  </a:schemeClr>
                </a:solidFill>
              </a:rPr>
              <a:t>Analysing SQL Server Health, Storage, Index Fragmentation, Waits, Backups, Task Management </a:t>
            </a:r>
          </a:p>
        </p:txBody>
      </p:sp>
      <p:pic>
        <p:nvPicPr>
          <p:cNvPr id="8" name="Graphic 7" descr="Bar chart">
            <a:extLst>
              <a:ext uri="{FF2B5EF4-FFF2-40B4-BE49-F238E27FC236}">
                <a16:creationId xmlns:a16="http://schemas.microsoft.com/office/drawing/2014/main" id="{652E23E3-CEC9-6F56-1818-F7FD7E61B3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6762" y="4464886"/>
            <a:ext cx="587828" cy="58782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3E4BFBC-631B-E08E-97B4-497DD2AF857F}"/>
              </a:ext>
            </a:extLst>
          </p:cNvPr>
          <p:cNvSpPr txBox="1"/>
          <p:nvPr/>
        </p:nvSpPr>
        <p:spPr>
          <a:xfrm>
            <a:off x="1720533" y="5111668"/>
            <a:ext cx="883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chemeClr val="tx2"/>
                </a:solidFill>
              </a:rPr>
              <a:t>When you want to analyse server performance, analyse storage growth , why server is running slow, Which database is missing backup etc </a:t>
            </a:r>
          </a:p>
          <a:p>
            <a:r>
              <a:rPr lang="en-IN" sz="1200" dirty="0">
                <a:solidFill>
                  <a:schemeClr val="tx2"/>
                </a:solidFill>
              </a:rPr>
              <a:t>SQL Planner has all reports that pin points to root-cause area with Remediation. Task Management is a free utility helps team to manage </a:t>
            </a:r>
          </a:p>
          <a:p>
            <a:r>
              <a:rPr lang="en-IN" sz="1200" dirty="0">
                <a:solidFill>
                  <a:schemeClr val="tx2"/>
                </a:solidFill>
              </a:rPr>
              <a:t>all activity and communication from SQL Planner itself.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FA0DF2-4E36-52B6-6009-5A25A05EE680}"/>
              </a:ext>
            </a:extLst>
          </p:cNvPr>
          <p:cNvSpPr txBox="1"/>
          <p:nvPr/>
        </p:nvSpPr>
        <p:spPr>
          <a:xfrm>
            <a:off x="1668288" y="1241262"/>
            <a:ext cx="957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chemeClr val="tx2"/>
                </a:solidFill>
              </a:rPr>
              <a:t>Having thousand of server and not sure where to start ? SQL Planner helps org to focus on server having issues, alerts you, helps in finding RCA quickly </a:t>
            </a:r>
          </a:p>
          <a:p>
            <a:r>
              <a:rPr lang="en-IN" sz="1200" dirty="0">
                <a:solidFill>
                  <a:schemeClr val="tx2"/>
                </a:solidFill>
              </a:rPr>
              <a:t>with Remediation.</a:t>
            </a:r>
          </a:p>
        </p:txBody>
      </p:sp>
    </p:spTree>
    <p:extLst>
      <p:ext uri="{BB962C8B-B14F-4D97-AF65-F5344CB8AC3E}">
        <p14:creationId xmlns:p14="http://schemas.microsoft.com/office/powerpoint/2010/main" val="134822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CB66432-384A-73C3-4F13-C89AF45FD66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300"/>
            <a:ext cx="6016336" cy="3314700"/>
          </a:xfrm>
          <a:prstGeom prst="rect">
            <a:avLst/>
          </a:prstGeom>
        </p:spPr>
      </p:pic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5AAF47C6-61BE-9200-18BA-9DCF71A08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6336" y="1199664"/>
            <a:ext cx="6016336" cy="2640262"/>
          </a:xfrm>
          <a:prstGeom prst="rect">
            <a:avLst/>
          </a:prstGeom>
        </p:spPr>
      </p:pic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6C5E247B-5C29-9A84-E100-C150730E9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035482"/>
            <a:ext cx="6016336" cy="26269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0FA0B0-83E7-04AC-FF76-BED8D5785BB6}"/>
              </a:ext>
            </a:extLst>
          </p:cNvPr>
          <p:cNvSpPr txBox="1"/>
          <p:nvPr/>
        </p:nvSpPr>
        <p:spPr>
          <a:xfrm>
            <a:off x="1016762" y="453742"/>
            <a:ext cx="983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Wensley Demo" pitchFamily="2" charset="0"/>
                <a:ea typeface="Roboto Slab" pitchFamily="2" charset="0"/>
              </a:rPr>
              <a:t>SQL Planner Reviews – </a:t>
            </a:r>
            <a:r>
              <a:rPr lang="en-US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Wensley Demo" pitchFamily="2" charset="0"/>
                <a:ea typeface="Roboto Slab" pitchFamily="2" charset="0"/>
              </a:rPr>
              <a:t>More review at </a:t>
            </a:r>
            <a:r>
              <a:rPr lang="en-US" sz="1400" dirty="0">
                <a:solidFill>
                  <a:srgbClr val="2312FA"/>
                </a:solidFill>
                <a:latin typeface="Wensley Demo" pitchFamily="2" charset="0"/>
                <a:ea typeface="Roboto Slab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Capterra Website here</a:t>
            </a:r>
            <a:endParaRPr lang="en-US" sz="1400" dirty="0">
              <a:solidFill>
                <a:srgbClr val="2312FA"/>
              </a:solidFill>
              <a:latin typeface="Wensley Demo" pitchFamily="2" charset="0"/>
              <a:ea typeface="Roboto Slab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93B35E-E7EA-8054-720A-96D8103209E3}"/>
              </a:ext>
            </a:extLst>
          </p:cNvPr>
          <p:cNvSpPr/>
          <p:nvPr/>
        </p:nvSpPr>
        <p:spPr>
          <a:xfrm>
            <a:off x="1146626" y="430882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A6EEF-3F64-DDF2-8301-FAEE2A04EF1A}"/>
              </a:ext>
            </a:extLst>
          </p:cNvPr>
          <p:cNvSpPr txBox="1"/>
          <p:nvPr/>
        </p:nvSpPr>
        <p:spPr>
          <a:xfrm>
            <a:off x="1584798" y="1798466"/>
            <a:ext cx="373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What Clients says about SQL Planner</a:t>
            </a:r>
          </a:p>
        </p:txBody>
      </p:sp>
    </p:spTree>
    <p:extLst>
      <p:ext uri="{BB962C8B-B14F-4D97-AF65-F5344CB8AC3E}">
        <p14:creationId xmlns:p14="http://schemas.microsoft.com/office/powerpoint/2010/main" val="22498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B8A29A-8DB7-4A56-9309-1060DBB2CB60}"/>
              </a:ext>
            </a:extLst>
          </p:cNvPr>
          <p:cNvSpPr txBox="1"/>
          <p:nvPr/>
        </p:nvSpPr>
        <p:spPr>
          <a:xfrm>
            <a:off x="1016762" y="976266"/>
            <a:ext cx="4847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PRODUCT FEATURES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E6347-0251-4B28-80E2-6573996B87C4}"/>
              </a:ext>
            </a:extLst>
          </p:cNvPr>
          <p:cNvSpPr/>
          <p:nvPr/>
        </p:nvSpPr>
        <p:spPr>
          <a:xfrm>
            <a:off x="1146626" y="953406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301512" y="2103763"/>
            <a:ext cx="719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01.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SQL Server Total Monitoring, Alerts ,Health Analyze – Historical + Live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301512" y="2378112"/>
            <a:ext cx="666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02.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SQL Server Backup , Restore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301512" y="2696505"/>
            <a:ext cx="666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03.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SQL Server Index defragmentation, Statistics Update</a:t>
            </a:r>
          </a:p>
          <a:p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016761" y="1713159"/>
            <a:ext cx="666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One SQL Planner and Several Automation :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231C17-0C47-47D4-8440-662ED7EF4379}"/>
              </a:ext>
            </a:extLst>
          </p:cNvPr>
          <p:cNvSpPr txBox="1"/>
          <p:nvPr/>
        </p:nvSpPr>
        <p:spPr>
          <a:xfrm>
            <a:off x="1301512" y="2987717"/>
            <a:ext cx="666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04.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SQL Server Scripting and Automation</a:t>
            </a:r>
          </a:p>
          <a:p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79A289-D807-4672-B73A-22419CF0E6A1}"/>
              </a:ext>
            </a:extLst>
          </p:cNvPr>
          <p:cNvSpPr txBox="1"/>
          <p:nvPr/>
        </p:nvSpPr>
        <p:spPr>
          <a:xfrm>
            <a:off x="1016761" y="4143439"/>
            <a:ext cx="97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Security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F5EABA-77B1-47A6-9820-4A16BFB043B6}"/>
              </a:ext>
            </a:extLst>
          </p:cNvPr>
          <p:cNvSpPr txBox="1"/>
          <p:nvPr/>
        </p:nvSpPr>
        <p:spPr>
          <a:xfrm>
            <a:off x="1301512" y="4822719"/>
            <a:ext cx="859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01.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Encryption : Sensitive Information stored in encrypted format in SQL Planner Database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DEA9C8-C47B-4575-954E-E0CB58BD4A58}"/>
              </a:ext>
            </a:extLst>
          </p:cNvPr>
          <p:cNvSpPr txBox="1"/>
          <p:nvPr/>
        </p:nvSpPr>
        <p:spPr>
          <a:xfrm>
            <a:off x="1301515" y="5109588"/>
            <a:ext cx="836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02.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Certified by </a:t>
            </a:r>
            <a:r>
              <a:rPr lang="en-US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Softpedia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 Lab : Safe from backdoor, Malware, Virus, </a:t>
            </a:r>
            <a:r>
              <a:rPr lang="en-US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Trogen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 Etc..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45C191-4A29-402C-832B-807713146693}"/>
              </a:ext>
            </a:extLst>
          </p:cNvPr>
          <p:cNvSpPr txBox="1"/>
          <p:nvPr/>
        </p:nvSpPr>
        <p:spPr>
          <a:xfrm>
            <a:off x="1301512" y="5419280"/>
            <a:ext cx="836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03.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Advised to Modify SQL Planner default password after install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E7BB5E-81D8-4425-8C57-E8F994410809}"/>
              </a:ext>
            </a:extLst>
          </p:cNvPr>
          <p:cNvSpPr txBox="1"/>
          <p:nvPr/>
        </p:nvSpPr>
        <p:spPr>
          <a:xfrm>
            <a:off x="1301512" y="5714998"/>
            <a:ext cx="836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04.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Use your own Mailing provider or DB Mail to send alerts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12E4D9-3741-4423-B32D-800DE76F5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589" y="1573110"/>
            <a:ext cx="1202022" cy="3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043970-626D-49E2-BFDA-AF97BCD66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979" y="2147823"/>
            <a:ext cx="1218632" cy="121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1892ACD-9154-442C-87A1-03588BD1C3AF}"/>
              </a:ext>
            </a:extLst>
          </p:cNvPr>
          <p:cNvSpPr txBox="1"/>
          <p:nvPr/>
        </p:nvSpPr>
        <p:spPr>
          <a:xfrm>
            <a:off x="10244889" y="870482"/>
            <a:ext cx="163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Clients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7CE54E-8EE4-FF5E-0B90-C4F37EED30F7}"/>
              </a:ext>
            </a:extLst>
          </p:cNvPr>
          <p:cNvSpPr txBox="1"/>
          <p:nvPr/>
        </p:nvSpPr>
        <p:spPr>
          <a:xfrm>
            <a:off x="1301512" y="3264989"/>
            <a:ext cx="666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05.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SQL Server Auditing</a:t>
            </a:r>
          </a:p>
          <a:p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383236-4ADD-4C3A-E5B4-C22933E9C8EB}"/>
              </a:ext>
            </a:extLst>
          </p:cNvPr>
          <p:cNvSpPr txBox="1"/>
          <p:nvPr/>
        </p:nvSpPr>
        <p:spPr>
          <a:xfrm>
            <a:off x="1301512" y="3515165"/>
            <a:ext cx="666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06.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Task Management or Handover Notes Management</a:t>
            </a:r>
          </a:p>
          <a:p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pic>
        <p:nvPicPr>
          <p:cNvPr id="2" name="Picture 2" descr="An Insight Company">
            <a:extLst>
              <a:ext uri="{FF2B5EF4-FFF2-40B4-BE49-F238E27FC236}">
                <a16:creationId xmlns:a16="http://schemas.microsoft.com/office/drawing/2014/main" id="{3CF1128C-96E4-CF72-D997-E80E11243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979" y="3634049"/>
            <a:ext cx="1383267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A266C5-2C2F-4462-B35E-3A8C87043936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DAF46F-FB12-4F8E-932A-CBCFEAD13272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9E230A-2339-4335-BAF0-95EA6109991B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spc="300" dirty="0">
                <a:solidFill>
                  <a:schemeClr val="tx2">
                    <a:lumMod val="85000"/>
                    <a:lumOff val="15000"/>
                  </a:schemeClr>
                </a:solidFill>
                <a:latin typeface="Kiona" panose="00000500000000000000" pitchFamily="2" charset="0"/>
                <a:ea typeface="Roboto" panose="02000000000000000000" pitchFamily="2" charset="0"/>
                <a:cs typeface="Times Sans Serif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B8A29A-8DB7-4A56-9309-1060DBB2CB60}"/>
              </a:ext>
            </a:extLst>
          </p:cNvPr>
          <p:cNvSpPr txBox="1"/>
          <p:nvPr/>
        </p:nvSpPr>
        <p:spPr>
          <a:xfrm>
            <a:off x="1016761" y="712538"/>
            <a:ext cx="97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  <a:hlinkClick r:id="rId3"/>
              </a:rPr>
              <a:t>SQL Planner Features in a nutshell</a:t>
            </a:r>
            <a:endParaRPr lang="en-US" sz="4000" dirty="0">
              <a:solidFill>
                <a:schemeClr val="tx2">
                  <a:lumMod val="85000"/>
                  <a:lumOff val="15000"/>
                </a:schemeClr>
              </a:solidFill>
              <a:latin typeface="Wensley Demo" pitchFamily="2" charset="0"/>
              <a:ea typeface="Roboto Slab" pitchFamily="2" charset="0"/>
              <a:cs typeface="Times Sans Serif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E6347-0251-4B28-80E2-6573996B87C4}"/>
              </a:ext>
            </a:extLst>
          </p:cNvPr>
          <p:cNvSpPr/>
          <p:nvPr/>
        </p:nvSpPr>
        <p:spPr>
          <a:xfrm>
            <a:off x="1146626" y="765145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016761" y="1502688"/>
            <a:ext cx="99144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dirty="0">
                <a:effectLst/>
                <a:latin typeface="-apple-system"/>
              </a:rPr>
              <a:t>1. Get all Top Servers with high resource consumption</a:t>
            </a:r>
            <a:r>
              <a:rPr lang="en-IN" b="0" i="0">
                <a:effectLst/>
                <a:latin typeface="-apple-system"/>
              </a:rPr>
              <a:t>, Issues </a:t>
            </a:r>
            <a:r>
              <a:rPr lang="en-IN" b="0" i="0" dirty="0">
                <a:effectLst/>
                <a:latin typeface="-apple-system"/>
              </a:rPr>
              <a:t>(Helps to realize issues within a second)</a:t>
            </a:r>
            <a:br>
              <a:rPr lang="en-IN" dirty="0"/>
            </a:br>
            <a:r>
              <a:rPr lang="en-IN" b="0" i="0" dirty="0">
                <a:effectLst/>
                <a:latin typeface="-apple-system"/>
              </a:rPr>
              <a:t>2. CPU , Memory usage - for SQL , Non SQL and Total Usage</a:t>
            </a:r>
            <a:br>
              <a:rPr lang="en-IN" dirty="0"/>
            </a:br>
            <a:r>
              <a:rPr lang="en-IN" b="0" i="0" dirty="0">
                <a:effectLst/>
                <a:latin typeface="-apple-system"/>
              </a:rPr>
              <a:t>3. Performance Counters</a:t>
            </a:r>
            <a:br>
              <a:rPr lang="en-IN" dirty="0"/>
            </a:br>
            <a:r>
              <a:rPr lang="en-IN" b="0" i="0" dirty="0">
                <a:effectLst/>
                <a:latin typeface="-apple-system"/>
              </a:rPr>
              <a:t>4. IO (</a:t>
            </a:r>
            <a:r>
              <a:rPr lang="en-IN" dirty="0">
                <a:latin typeface="-apple-system"/>
              </a:rPr>
              <a:t>Read Write) Database and File wise</a:t>
            </a:r>
            <a:br>
              <a:rPr lang="en-IN" dirty="0">
                <a:latin typeface="-apple-system"/>
              </a:rPr>
            </a:br>
            <a:r>
              <a:rPr lang="en-IN" dirty="0">
                <a:latin typeface="-apple-system"/>
              </a:rPr>
              <a:t>5. Deadlock - Hourly count, Detailed report</a:t>
            </a:r>
            <a:br>
              <a:rPr lang="en-IN" dirty="0">
                <a:latin typeface="-apple-system"/>
              </a:rPr>
            </a:br>
            <a:r>
              <a:rPr lang="en-IN" dirty="0">
                <a:latin typeface="-apple-system"/>
              </a:rPr>
              <a:t>6. Blocked - Hourly count, Detailed report</a:t>
            </a:r>
            <a:br>
              <a:rPr lang="en-IN" dirty="0">
                <a:latin typeface="-apple-system"/>
              </a:rPr>
            </a:br>
            <a:r>
              <a:rPr lang="en-IN" dirty="0">
                <a:latin typeface="-apple-system"/>
              </a:rPr>
              <a:t>7. Storage Analysis - By Database, Table and Drive</a:t>
            </a:r>
            <a:br>
              <a:rPr lang="en-IN" dirty="0">
                <a:latin typeface="-apple-system"/>
              </a:rPr>
            </a:br>
            <a:r>
              <a:rPr lang="en-IN" dirty="0">
                <a:latin typeface="-apple-system"/>
              </a:rPr>
              <a:t>8. Server Heartbeat and filtered SQL Server Log Errors</a:t>
            </a:r>
            <a:br>
              <a:rPr lang="en-IN" dirty="0">
                <a:latin typeface="-apple-system"/>
              </a:rPr>
            </a:br>
            <a:r>
              <a:rPr lang="en-IN" dirty="0">
                <a:latin typeface="-apple-system"/>
              </a:rPr>
              <a:t>9. Missing Index</a:t>
            </a:r>
            <a:br>
              <a:rPr lang="en-IN" dirty="0">
                <a:latin typeface="-apple-system"/>
              </a:rPr>
            </a:br>
            <a:r>
              <a:rPr lang="en-IN" dirty="0">
                <a:latin typeface="-apple-system"/>
              </a:rPr>
              <a:t>10. Top Expensive Procedure</a:t>
            </a:r>
            <a:br>
              <a:rPr lang="en-IN" dirty="0">
                <a:latin typeface="-apple-system"/>
              </a:rPr>
            </a:br>
            <a:r>
              <a:rPr lang="en-IN" dirty="0">
                <a:latin typeface="-apple-system"/>
              </a:rPr>
              <a:t>11. Expensive Top Queries by CPU and IO</a:t>
            </a:r>
            <a:br>
              <a:rPr lang="en-IN" dirty="0">
                <a:latin typeface="-apple-system"/>
              </a:rPr>
            </a:br>
            <a:r>
              <a:rPr lang="en-IN" dirty="0">
                <a:latin typeface="-apple-system"/>
              </a:rPr>
              <a:t>12. Server Configuration</a:t>
            </a:r>
            <a:br>
              <a:rPr lang="en-IN" dirty="0">
                <a:latin typeface="-apple-system"/>
              </a:rPr>
            </a:br>
            <a:r>
              <a:rPr lang="en-IN" dirty="0">
                <a:latin typeface="-apple-system"/>
              </a:rPr>
              <a:t>13. Server Waits</a:t>
            </a:r>
          </a:p>
          <a:p>
            <a:r>
              <a:rPr lang="en-IN" dirty="0">
                <a:latin typeface="-apple-system"/>
              </a:rPr>
              <a:t>14. SQL Server Agent Job Monitoring</a:t>
            </a:r>
            <a:br>
              <a:rPr lang="en-IN" dirty="0">
                <a:latin typeface="-apple-system"/>
              </a:rPr>
            </a:br>
            <a:r>
              <a:rPr lang="en-IN" dirty="0">
                <a:latin typeface="-apple-system"/>
              </a:rPr>
              <a:t>15. Index Fragmentation Reports and Defragment</a:t>
            </a:r>
            <a:br>
              <a:rPr lang="en-IN" dirty="0">
                <a:latin typeface="-apple-system"/>
              </a:rPr>
            </a:br>
            <a:r>
              <a:rPr lang="en-IN" dirty="0">
                <a:latin typeface="-apple-system"/>
              </a:rPr>
              <a:t>16. SQL Server Database backup</a:t>
            </a:r>
            <a:r>
              <a:rPr lang="en-IN" b="0" i="0" dirty="0">
                <a:effectLst/>
                <a:latin typeface="-apple-system"/>
              </a:rPr>
              <a:t>, validation, auto-restore automation</a:t>
            </a:r>
            <a:br>
              <a:rPr lang="en-IN" dirty="0"/>
            </a:br>
            <a:r>
              <a:rPr lang="en-IN" b="0" i="0" dirty="0">
                <a:effectLst/>
                <a:latin typeface="-apple-system"/>
              </a:rPr>
              <a:t>17. Scripting Automations</a:t>
            </a:r>
            <a:br>
              <a:rPr lang="en-IN" dirty="0"/>
            </a:br>
            <a:r>
              <a:rPr lang="en-IN" b="0" i="0" dirty="0">
                <a:effectLst/>
                <a:latin typeface="-apple-system"/>
              </a:rPr>
              <a:t>18. Supported to work from Mobile , Tablet , Laptops , Desktop , any OS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B239B-739F-4242-8F9D-6CB7A5539777}"/>
              </a:ext>
            </a:extLst>
          </p:cNvPr>
          <p:cNvSpPr txBox="1"/>
          <p:nvPr/>
        </p:nvSpPr>
        <p:spPr>
          <a:xfrm>
            <a:off x="11084707" y="475906"/>
            <a:ext cx="85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>
                <a:solidFill>
                  <a:schemeClr val="tx2">
                    <a:lumMod val="85000"/>
                    <a:lumOff val="15000"/>
                  </a:schemeClr>
                </a:solidFill>
                <a:latin typeface="Kiona" panose="00000500000000000000" pitchFamily="2" charset="0"/>
                <a:ea typeface="Roboto" panose="02000000000000000000" pitchFamily="2" charset="0"/>
                <a:cs typeface="Times Sans Serif" panose="02020603050405020304" pitchFamily="18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08160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A266C5-2C2F-4462-B35E-3A8C87043936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DAF46F-FB12-4F8E-932A-CBCFEAD13272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9E230A-2339-4335-BAF0-95EA6109991B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spc="300" dirty="0">
                <a:solidFill>
                  <a:schemeClr val="tx2">
                    <a:lumMod val="85000"/>
                    <a:lumOff val="15000"/>
                  </a:schemeClr>
                </a:solidFill>
                <a:latin typeface="Kiona" panose="00000500000000000000" pitchFamily="2" charset="0"/>
                <a:ea typeface="Roboto" panose="02000000000000000000" pitchFamily="2" charset="0"/>
                <a:cs typeface="Times Sans Serif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B8A29A-8DB7-4A56-9309-1060DBB2CB60}"/>
              </a:ext>
            </a:extLst>
          </p:cNvPr>
          <p:cNvSpPr txBox="1"/>
          <p:nvPr/>
        </p:nvSpPr>
        <p:spPr>
          <a:xfrm>
            <a:off x="1016761" y="712538"/>
            <a:ext cx="97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SQL Planner Features in a nutshell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E6347-0251-4B28-80E2-6573996B87C4}"/>
              </a:ext>
            </a:extLst>
          </p:cNvPr>
          <p:cNvSpPr/>
          <p:nvPr/>
        </p:nvSpPr>
        <p:spPr>
          <a:xfrm>
            <a:off x="1146626" y="765145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016761" y="1502688"/>
            <a:ext cx="9914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dirty="0">
                <a:effectLst/>
                <a:latin typeface="-apple-system"/>
              </a:rPr>
              <a:t>18. Alerts are sent via Email Text format and is visible from SQL Planner Menu anytime.</a:t>
            </a:r>
          </a:p>
          <a:p>
            <a:r>
              <a:rPr lang="en-IN" b="0" i="0" dirty="0">
                <a:effectLst/>
                <a:latin typeface="-apple-system"/>
              </a:rPr>
              <a:t>19. Monitor Centrally from one location to all of your Clients (SQL Planner Server – Client Architecture)</a:t>
            </a:r>
          </a:p>
          <a:p>
            <a:r>
              <a:rPr lang="en-IN" b="0" i="0" dirty="0">
                <a:effectLst/>
                <a:latin typeface="-apple-system"/>
              </a:rPr>
              <a:t>20. Supported Platform : On Prem, Linux, VM in Cloud, Managed Databases (Azure , RDS etc). </a:t>
            </a:r>
          </a:p>
          <a:p>
            <a:r>
              <a:rPr lang="en-IN" b="0" i="0" dirty="0">
                <a:effectLst/>
                <a:latin typeface="-apple-system"/>
              </a:rPr>
              <a:t>21. Audit Feature : Coming Soon in next release</a:t>
            </a:r>
          </a:p>
          <a:p>
            <a:r>
              <a:rPr lang="en-IN" dirty="0">
                <a:latin typeface="-apple-system"/>
              </a:rPr>
              <a:t>22. DBA Handover Notes Management</a:t>
            </a:r>
            <a:endParaRPr lang="en-IN" b="0" i="0" dirty="0">
              <a:effectLst/>
              <a:latin typeface="-apple-system"/>
            </a:endParaRPr>
          </a:p>
          <a:p>
            <a:r>
              <a:rPr lang="en-IN" dirty="0">
                <a:latin typeface="-apple-system"/>
              </a:rPr>
              <a:t>23. </a:t>
            </a:r>
            <a:r>
              <a:rPr lang="en-IN" b="1" dirty="0">
                <a:latin typeface="-apple-system"/>
              </a:rPr>
              <a:t>We can customize SQL Planner and add reports, Alerts as per your need too.</a:t>
            </a:r>
            <a:endParaRPr lang="en-US" b="1" dirty="0">
              <a:latin typeface="-apple-syste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B239B-739F-4242-8F9D-6CB7A5539777}"/>
              </a:ext>
            </a:extLst>
          </p:cNvPr>
          <p:cNvSpPr txBox="1"/>
          <p:nvPr/>
        </p:nvSpPr>
        <p:spPr>
          <a:xfrm>
            <a:off x="11084707" y="475906"/>
            <a:ext cx="85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>
                <a:solidFill>
                  <a:schemeClr val="tx2">
                    <a:lumMod val="85000"/>
                    <a:lumOff val="15000"/>
                  </a:schemeClr>
                </a:solidFill>
                <a:latin typeface="Kiona" panose="00000500000000000000" pitchFamily="2" charset="0"/>
                <a:ea typeface="Roboto" panose="02000000000000000000" pitchFamily="2" charset="0"/>
                <a:cs typeface="Times Sans Serif" panose="02020603050405020304" pitchFamily="18" charset="0"/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31BE5-929B-4579-AA20-348F4C9A74A3}"/>
              </a:ext>
            </a:extLst>
          </p:cNvPr>
          <p:cNvSpPr txBox="1"/>
          <p:nvPr/>
        </p:nvSpPr>
        <p:spPr>
          <a:xfrm>
            <a:off x="1016760" y="4478149"/>
            <a:ext cx="9914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dirty="0">
                <a:solidFill>
                  <a:schemeClr val="accent6"/>
                </a:solidFill>
                <a:effectLst/>
                <a:latin typeface="-apple-system"/>
              </a:rPr>
              <a:t>Important Website Link to refer in detail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2312FA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Monitoring Features here</a:t>
            </a:r>
            <a:endParaRPr lang="en-IN" dirty="0">
              <a:solidFill>
                <a:srgbClr val="2312FA"/>
              </a:solidFill>
              <a:latin typeface="-apple-system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70C0"/>
                </a:solidFill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Pricing here</a:t>
            </a:r>
            <a:endParaRPr lang="en-IN" dirty="0">
              <a:solidFill>
                <a:srgbClr val="0070C0"/>
              </a:solidFill>
              <a:latin typeface="-apple-system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2312FA"/>
                </a:solidFill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here </a:t>
            </a:r>
            <a:r>
              <a:rPr lang="en-IN" dirty="0">
                <a:solidFill>
                  <a:srgbClr val="2312FA"/>
                </a:solidFill>
                <a:latin typeface="-apple-system"/>
              </a:rPr>
              <a:t>: </a:t>
            </a:r>
            <a:r>
              <a:rPr lang="en-IN" dirty="0">
                <a:solidFill>
                  <a:srgbClr val="0070C0"/>
                </a:solidFill>
                <a:latin typeface="-apple-system"/>
              </a:rPr>
              <a:t>Choose Professional Edition</a:t>
            </a:r>
            <a:endParaRPr lang="en-US" dirty="0">
              <a:solidFill>
                <a:srgbClr val="0070C0"/>
              </a:solidFill>
              <a:latin typeface="-apple-system"/>
            </a:endParaRPr>
          </a:p>
          <a:p>
            <a:endParaRPr lang="en-US" dirty="0">
              <a:solidFill>
                <a:srgbClr val="0070C0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12281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eel Blue">
      <a:dk1>
        <a:srgbClr val="4B77BE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36090</TotalTime>
  <Words>1193</Words>
  <Application>Microsoft Office PowerPoint</Application>
  <PresentationFormat>Widescreen</PresentationFormat>
  <Paragraphs>128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Kiona</vt:lpstr>
      <vt:lpstr>Modern_Sans_Light</vt:lpstr>
      <vt:lpstr>Roboto</vt:lpstr>
      <vt:lpstr>Wensley Demo</vt:lpstr>
      <vt:lpstr>Wingdings</vt:lpstr>
      <vt:lpstr>Office Theme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Chandan Kumar</dc:creator>
  <cp:lastModifiedBy>Chandan Kumar</cp:lastModifiedBy>
  <cp:revision>2983</cp:revision>
  <dcterms:created xsi:type="dcterms:W3CDTF">2014-10-14T06:21:58Z</dcterms:created>
  <dcterms:modified xsi:type="dcterms:W3CDTF">2023-04-05T13:59:22Z</dcterms:modified>
  <cp:category>Natural</cp:category>
</cp:coreProperties>
</file>